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handoutMasterIdLst>
    <p:handoutMasterId r:id="rId11"/>
  </p:handoutMasterIdLst>
  <p:sldIdLst>
    <p:sldId id="256" r:id="rId2"/>
    <p:sldId id="257" r:id="rId3"/>
    <p:sldId id="260" r:id="rId4"/>
    <p:sldId id="261" r:id="rId5"/>
    <p:sldId id="262" r:id="rId6"/>
    <p:sldId id="263" r:id="rId7"/>
    <p:sldId id="258" r:id="rId8"/>
    <p:sldId id="259"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709D48-A4A4-9740-84E1-70BB0AAD3718}" type="datetimeFigureOut">
              <a:rPr lang="en-US" smtClean="0"/>
              <a:t>1/28/2019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7276AA9-9536-9E43-9218-4366A97876EC}" type="slidenum">
              <a:rPr lang="en-US" smtClean="0"/>
              <a:t>‹#›</a:t>
            </a:fld>
            <a:endParaRPr lang="en-US"/>
          </a:p>
        </p:txBody>
      </p:sp>
    </p:spTree>
    <p:extLst>
      <p:ext uri="{BB962C8B-B14F-4D97-AF65-F5344CB8AC3E}">
        <p14:creationId xmlns:p14="http://schemas.microsoft.com/office/powerpoint/2010/main" val="16027273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8E77E7-3422-164A-A63A-1DEDCA2E6CAC}" type="datetimeFigureOut">
              <a:rPr lang="en-US" smtClean="0"/>
              <a:t>1/28/2019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E0EC16-C773-1F4A-8FBC-AD91EA76D7B2}" type="slidenum">
              <a:rPr lang="en-US" smtClean="0"/>
              <a:t>‹#›</a:t>
            </a:fld>
            <a:endParaRPr lang="en-US"/>
          </a:p>
        </p:txBody>
      </p:sp>
    </p:spTree>
    <p:extLst>
      <p:ext uri="{BB962C8B-B14F-4D97-AF65-F5344CB8AC3E}">
        <p14:creationId xmlns:p14="http://schemas.microsoft.com/office/powerpoint/2010/main" val="71598073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FD1D62E4-0C62-7049-9B0E-4322E74B794F}" type="datetime1">
              <a:rPr lang="en-GB" smtClean="0"/>
              <a:t>28/01/2019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8BDF44-8DF5-784C-A1AE-DF38D24E71A1}" type="slidenum">
              <a:rPr lang="en-US" smtClean="0"/>
              <a:t>‹#›</a:t>
            </a:fld>
            <a:endParaRPr lang="en-US"/>
          </a:p>
        </p:txBody>
      </p:sp>
    </p:spTree>
    <p:extLst>
      <p:ext uri="{BB962C8B-B14F-4D97-AF65-F5344CB8AC3E}">
        <p14:creationId xmlns:p14="http://schemas.microsoft.com/office/powerpoint/2010/main" val="3666164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037A3DE-506E-3A4E-8B4E-40E6BEE445B7}" type="datetime1">
              <a:rPr lang="en-GB" smtClean="0"/>
              <a:t>28/01/2019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8BDF44-8DF5-784C-A1AE-DF38D24E71A1}" type="slidenum">
              <a:rPr lang="en-US" smtClean="0"/>
              <a:t>‹#›</a:t>
            </a:fld>
            <a:endParaRPr lang="en-US"/>
          </a:p>
        </p:txBody>
      </p:sp>
    </p:spTree>
    <p:extLst>
      <p:ext uri="{BB962C8B-B14F-4D97-AF65-F5344CB8AC3E}">
        <p14:creationId xmlns:p14="http://schemas.microsoft.com/office/powerpoint/2010/main" val="594839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47C0D79-484C-ED4B-9CF3-F9509037B173}" type="datetime1">
              <a:rPr lang="en-GB" smtClean="0"/>
              <a:t>28/01/2019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8BDF44-8DF5-784C-A1AE-DF38D24E71A1}" type="slidenum">
              <a:rPr lang="en-US" smtClean="0"/>
              <a:t>‹#›</a:t>
            </a:fld>
            <a:endParaRPr lang="en-US"/>
          </a:p>
        </p:txBody>
      </p:sp>
    </p:spTree>
    <p:extLst>
      <p:ext uri="{BB962C8B-B14F-4D97-AF65-F5344CB8AC3E}">
        <p14:creationId xmlns:p14="http://schemas.microsoft.com/office/powerpoint/2010/main" val="340768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3EA42120-EA7B-0247-9091-6375288A05AB}" type="datetime1">
              <a:rPr lang="en-GB" smtClean="0"/>
              <a:t>28/01/2019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8BDF44-8DF5-784C-A1AE-DF38D24E71A1}" type="slidenum">
              <a:rPr lang="en-US" smtClean="0"/>
              <a:t>‹#›</a:t>
            </a:fld>
            <a:endParaRPr lang="en-US"/>
          </a:p>
        </p:txBody>
      </p:sp>
    </p:spTree>
    <p:extLst>
      <p:ext uri="{BB962C8B-B14F-4D97-AF65-F5344CB8AC3E}">
        <p14:creationId xmlns:p14="http://schemas.microsoft.com/office/powerpoint/2010/main" val="7081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9F0AE173-10B2-DE4C-BE92-4D0CFCEC25EF}" type="datetime1">
              <a:rPr lang="en-GB" smtClean="0"/>
              <a:t>28/01/2019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8BDF44-8DF5-784C-A1AE-DF38D24E71A1}" type="slidenum">
              <a:rPr lang="en-US" smtClean="0"/>
              <a:t>‹#›</a:t>
            </a:fld>
            <a:endParaRPr lang="en-US"/>
          </a:p>
        </p:txBody>
      </p:sp>
    </p:spTree>
    <p:extLst>
      <p:ext uri="{BB962C8B-B14F-4D97-AF65-F5344CB8AC3E}">
        <p14:creationId xmlns:p14="http://schemas.microsoft.com/office/powerpoint/2010/main" val="767502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1E275810-A290-964A-B7F6-FDDFBCBF50D8}" type="datetime1">
              <a:rPr lang="en-GB" smtClean="0"/>
              <a:t>28/01/2019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8BDF44-8DF5-784C-A1AE-DF38D24E71A1}" type="slidenum">
              <a:rPr lang="en-US" smtClean="0"/>
              <a:t>‹#›</a:t>
            </a:fld>
            <a:endParaRPr lang="en-US"/>
          </a:p>
        </p:txBody>
      </p:sp>
    </p:spTree>
    <p:extLst>
      <p:ext uri="{BB962C8B-B14F-4D97-AF65-F5344CB8AC3E}">
        <p14:creationId xmlns:p14="http://schemas.microsoft.com/office/powerpoint/2010/main" val="3314022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7E439BE8-63F0-944A-BCAB-2B6971735D51}" type="datetime1">
              <a:rPr lang="en-GB" smtClean="0"/>
              <a:t>28/01/2019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8BDF44-8DF5-784C-A1AE-DF38D24E71A1}" type="slidenum">
              <a:rPr lang="en-US" smtClean="0"/>
              <a:t>‹#›</a:t>
            </a:fld>
            <a:endParaRPr lang="en-US"/>
          </a:p>
        </p:txBody>
      </p:sp>
    </p:spTree>
    <p:extLst>
      <p:ext uri="{BB962C8B-B14F-4D97-AF65-F5344CB8AC3E}">
        <p14:creationId xmlns:p14="http://schemas.microsoft.com/office/powerpoint/2010/main" val="3818297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07BD432E-9C9A-E543-A8EA-7044C0986C25}" type="datetime1">
              <a:rPr lang="en-GB" smtClean="0"/>
              <a:t>28/01/2019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8BDF44-8DF5-784C-A1AE-DF38D24E71A1}" type="slidenum">
              <a:rPr lang="en-US" smtClean="0"/>
              <a:t>‹#›</a:t>
            </a:fld>
            <a:endParaRPr lang="en-US"/>
          </a:p>
        </p:txBody>
      </p:sp>
    </p:spTree>
    <p:extLst>
      <p:ext uri="{BB962C8B-B14F-4D97-AF65-F5344CB8AC3E}">
        <p14:creationId xmlns:p14="http://schemas.microsoft.com/office/powerpoint/2010/main" val="508649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8903AA-7045-B14D-BF70-A2457A526824}" type="datetime1">
              <a:rPr lang="en-GB" smtClean="0"/>
              <a:t>28/01/2019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8BDF44-8DF5-784C-A1AE-DF38D24E71A1}" type="slidenum">
              <a:rPr lang="en-US" smtClean="0"/>
              <a:t>‹#›</a:t>
            </a:fld>
            <a:endParaRPr lang="en-US"/>
          </a:p>
        </p:txBody>
      </p:sp>
    </p:spTree>
    <p:extLst>
      <p:ext uri="{BB962C8B-B14F-4D97-AF65-F5344CB8AC3E}">
        <p14:creationId xmlns:p14="http://schemas.microsoft.com/office/powerpoint/2010/main" val="1034550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A95C482-B9D8-BD41-AFFB-26E5BD7B7C0C}" type="datetime1">
              <a:rPr lang="en-GB" smtClean="0"/>
              <a:t>28/01/2019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8BDF44-8DF5-784C-A1AE-DF38D24E71A1}" type="slidenum">
              <a:rPr lang="en-US" smtClean="0"/>
              <a:t>‹#›</a:t>
            </a:fld>
            <a:endParaRPr lang="en-US"/>
          </a:p>
        </p:txBody>
      </p:sp>
    </p:spTree>
    <p:extLst>
      <p:ext uri="{BB962C8B-B14F-4D97-AF65-F5344CB8AC3E}">
        <p14:creationId xmlns:p14="http://schemas.microsoft.com/office/powerpoint/2010/main" val="1477158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03D9DA30-004A-FB43-9AE4-A6F8C20ED1FF}" type="datetime1">
              <a:rPr lang="en-GB" smtClean="0"/>
              <a:t>28/01/2019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8BDF44-8DF5-784C-A1AE-DF38D24E71A1}" type="slidenum">
              <a:rPr lang="en-US" smtClean="0"/>
              <a:t>‹#›</a:t>
            </a:fld>
            <a:endParaRPr lang="en-US"/>
          </a:p>
        </p:txBody>
      </p:sp>
    </p:spTree>
    <p:extLst>
      <p:ext uri="{BB962C8B-B14F-4D97-AF65-F5344CB8AC3E}">
        <p14:creationId xmlns:p14="http://schemas.microsoft.com/office/powerpoint/2010/main" val="44230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021C77-B75C-CA4E-BB45-B838C9C26F57}" type="datetime1">
              <a:rPr lang="en-GB" smtClean="0"/>
              <a:t>28/01/2019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8BDF44-8DF5-784C-A1AE-DF38D24E71A1}" type="slidenum">
              <a:rPr lang="en-US" smtClean="0"/>
              <a:t>‹#›</a:t>
            </a:fld>
            <a:endParaRPr lang="en-US"/>
          </a:p>
        </p:txBody>
      </p:sp>
    </p:spTree>
    <p:extLst>
      <p:ext uri="{BB962C8B-B14F-4D97-AF65-F5344CB8AC3E}">
        <p14:creationId xmlns:p14="http://schemas.microsoft.com/office/powerpoint/2010/main" val="3759244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adultsduty@cityoflondon.gov.uk" TargetMode="External"/><Relationship Id="rId2" Type="http://schemas.openxmlformats.org/officeDocument/2006/relationships/hyperlink" Target="mailto:Adultprotection@hackney.gov.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1789"/>
            <a:ext cx="7772400" cy="2339474"/>
          </a:xfrm>
        </p:spPr>
        <p:txBody>
          <a:bodyPr/>
          <a:lstStyle/>
          <a:p>
            <a:r>
              <a:rPr lang="en-US" dirty="0" smtClean="0"/>
              <a:t>Adult Safeguarding Training </a:t>
            </a:r>
            <a:br>
              <a:rPr lang="en-US" dirty="0" smtClean="0"/>
            </a:br>
            <a:r>
              <a:rPr lang="en-US" dirty="0" smtClean="0"/>
              <a:t>Level 2 – Non Clinical Staff</a:t>
            </a:r>
            <a:endParaRPr lang="en-US" dirty="0"/>
          </a:p>
        </p:txBody>
      </p:sp>
      <p:sp>
        <p:nvSpPr>
          <p:cNvPr id="3" name="Subtitle 2"/>
          <p:cNvSpPr>
            <a:spLocks noGrp="1"/>
          </p:cNvSpPr>
          <p:nvPr>
            <p:ph type="subTitle" idx="1"/>
          </p:nvPr>
        </p:nvSpPr>
        <p:spPr>
          <a:xfrm>
            <a:off x="685800" y="3368842"/>
            <a:ext cx="7086600" cy="2269958"/>
          </a:xfrm>
        </p:spPr>
        <p:txBody>
          <a:bodyPr>
            <a:normAutofit/>
          </a:bodyPr>
          <a:lstStyle/>
          <a:p>
            <a:r>
              <a:rPr lang="en-US" dirty="0" smtClean="0"/>
              <a:t>Mary O’Reardon</a:t>
            </a:r>
          </a:p>
          <a:p>
            <a:r>
              <a:rPr lang="en-US" dirty="0" smtClean="0"/>
              <a:t>Designated Adult Safeguarding Manager</a:t>
            </a:r>
          </a:p>
          <a:p>
            <a:r>
              <a:rPr lang="en-US" dirty="0" smtClean="0"/>
              <a:t>City and Hackney CCG</a:t>
            </a:r>
            <a:endParaRPr lang="en-US" dirty="0"/>
          </a:p>
        </p:txBody>
      </p:sp>
    </p:spTree>
    <p:extLst>
      <p:ext uri="{BB962C8B-B14F-4D97-AF65-F5344CB8AC3E}">
        <p14:creationId xmlns:p14="http://schemas.microsoft.com/office/powerpoint/2010/main" val="774927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Aims and Objectives. </a:t>
            </a:r>
            <a:endParaRPr lang="en-US" dirty="0"/>
          </a:p>
        </p:txBody>
      </p:sp>
      <p:sp>
        <p:nvSpPr>
          <p:cNvPr id="3" name="Content Placeholder 2"/>
          <p:cNvSpPr>
            <a:spLocks noGrp="1"/>
          </p:cNvSpPr>
          <p:nvPr>
            <p:ph idx="1"/>
          </p:nvPr>
        </p:nvSpPr>
        <p:spPr>
          <a:xfrm>
            <a:off x="457200" y="1256632"/>
            <a:ext cx="8229600" cy="4869531"/>
          </a:xfrm>
        </p:spPr>
        <p:txBody>
          <a:bodyPr>
            <a:normAutofit lnSpcReduction="10000"/>
          </a:bodyPr>
          <a:lstStyle/>
          <a:p>
            <a:r>
              <a:rPr lang="en-US" dirty="0"/>
              <a:t>W</a:t>
            </a:r>
            <a:r>
              <a:rPr lang="en-US" dirty="0" smtClean="0"/>
              <a:t>hat is meant by ‘Adult Safeguarding’.</a:t>
            </a:r>
          </a:p>
          <a:p>
            <a:r>
              <a:rPr lang="en-US" dirty="0" smtClean="0"/>
              <a:t>Who are ‘Adults at Risk’.</a:t>
            </a:r>
          </a:p>
          <a:p>
            <a:r>
              <a:rPr lang="en-US" dirty="0" smtClean="0"/>
              <a:t>Why does the GP surgery present unique opportunities.</a:t>
            </a:r>
          </a:p>
          <a:p>
            <a:r>
              <a:rPr lang="en-US" dirty="0" smtClean="0"/>
              <a:t>What does this mean for my role</a:t>
            </a:r>
          </a:p>
          <a:p>
            <a:r>
              <a:rPr lang="en-US" dirty="0" smtClean="0"/>
              <a:t>Further exploration on challenging help seeking </a:t>
            </a:r>
            <a:r>
              <a:rPr lang="en-US" dirty="0" err="1" smtClean="0"/>
              <a:t>behaviours</a:t>
            </a:r>
            <a:r>
              <a:rPr lang="en-US" dirty="0" smtClean="0"/>
              <a:t> – adverse childhood experiences, domestic violence.</a:t>
            </a:r>
          </a:p>
          <a:p>
            <a:r>
              <a:rPr lang="en-US" dirty="0" smtClean="0"/>
              <a:t>Contact Information. </a:t>
            </a:r>
          </a:p>
        </p:txBody>
      </p:sp>
    </p:spTree>
    <p:extLst>
      <p:ext uri="{BB962C8B-B14F-4D97-AF65-F5344CB8AC3E}">
        <p14:creationId xmlns:p14="http://schemas.microsoft.com/office/powerpoint/2010/main" val="4093195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421"/>
            <a:ext cx="8229600" cy="1257217"/>
          </a:xfrm>
        </p:spPr>
        <p:txBody>
          <a:bodyPr/>
          <a:lstStyle/>
          <a:p>
            <a:r>
              <a:rPr lang="en-US" dirty="0" smtClean="0"/>
              <a:t>What is Adult Safeguarding </a:t>
            </a:r>
            <a:endParaRPr lang="en-US" dirty="0"/>
          </a:p>
        </p:txBody>
      </p:sp>
      <p:sp>
        <p:nvSpPr>
          <p:cNvPr id="3" name="Content Placeholder 2"/>
          <p:cNvSpPr>
            <a:spLocks noGrp="1"/>
          </p:cNvSpPr>
          <p:nvPr>
            <p:ph idx="1"/>
          </p:nvPr>
        </p:nvSpPr>
        <p:spPr>
          <a:xfrm>
            <a:off x="457200" y="1096211"/>
            <a:ext cx="8229600" cy="5654841"/>
          </a:xfrm>
        </p:spPr>
        <p:txBody>
          <a:bodyPr>
            <a:normAutofit fontScale="47500" lnSpcReduction="20000"/>
          </a:bodyPr>
          <a:lstStyle/>
          <a:p>
            <a:r>
              <a:rPr lang="en-GB" sz="5100" dirty="0"/>
              <a:t>People’s wellbeing is at the heart of the care and support system under the Care Act 2014, and the prevention of abuse and neglect is one of the elements identified as going to make up a person’s wellbeing.</a:t>
            </a:r>
          </a:p>
          <a:p>
            <a:r>
              <a:rPr lang="en-GB" sz="5100" dirty="0"/>
              <a:t>In the context of the legislation, specific adult safeguarding duties apply to </a:t>
            </a:r>
            <a:r>
              <a:rPr lang="en-GB" sz="5100" i="1" dirty="0"/>
              <a:t>any </a:t>
            </a:r>
            <a:r>
              <a:rPr lang="en-GB" sz="5100" dirty="0"/>
              <a:t>adult who:</a:t>
            </a:r>
          </a:p>
          <a:p>
            <a:pPr lvl="1"/>
            <a:r>
              <a:rPr lang="en-GB" sz="4700" dirty="0"/>
              <a:t>has care and support needs</a:t>
            </a:r>
          </a:p>
          <a:p>
            <a:pPr lvl="1"/>
            <a:r>
              <a:rPr lang="en-GB" sz="4700" dirty="0"/>
              <a:t>is experiencing, or is at risk of, abuse or neglect</a:t>
            </a:r>
          </a:p>
          <a:p>
            <a:pPr lvl="1"/>
            <a:r>
              <a:rPr lang="en-GB" sz="4700" dirty="0"/>
              <a:t>is unable to protect themselves because of their care and support needs. </a:t>
            </a:r>
          </a:p>
          <a:p>
            <a:r>
              <a:rPr lang="en-GB" sz="5100" dirty="0"/>
              <a:t>Local authorities also have safeguarding responsibilities for carers and a general duty to promote the wellbeing of the wider population in the communities they serve.</a:t>
            </a:r>
          </a:p>
          <a:p>
            <a:r>
              <a:rPr lang="en-GB" sz="5100" dirty="0"/>
              <a:t>Safeguarding duties apply regardless of whether a person’s care and support needs are being met, whether by the local authority or anyone else. They also apply to people who pay for their own care and support services.</a:t>
            </a:r>
          </a:p>
          <a:p>
            <a:endParaRPr lang="en-US" dirty="0"/>
          </a:p>
        </p:txBody>
      </p:sp>
    </p:spTree>
    <p:extLst>
      <p:ext uri="{BB962C8B-B14F-4D97-AF65-F5344CB8AC3E}">
        <p14:creationId xmlns:p14="http://schemas.microsoft.com/office/powerpoint/2010/main" val="2996912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An Adult with Care and Support Needs:</a:t>
            </a:r>
            <a:endParaRPr lang="en-US" sz="3600" dirty="0"/>
          </a:p>
        </p:txBody>
      </p:sp>
      <p:sp>
        <p:nvSpPr>
          <p:cNvPr id="3" name="Content Placeholder 2"/>
          <p:cNvSpPr>
            <a:spLocks noGrp="1"/>
          </p:cNvSpPr>
          <p:nvPr>
            <p:ph idx="1"/>
          </p:nvPr>
        </p:nvSpPr>
        <p:spPr>
          <a:xfrm>
            <a:off x="457200" y="1216526"/>
            <a:ext cx="8229600" cy="5641474"/>
          </a:xfrm>
        </p:spPr>
        <p:txBody>
          <a:bodyPr>
            <a:normAutofit fontScale="77500" lnSpcReduction="20000"/>
          </a:bodyPr>
          <a:lstStyle/>
          <a:p>
            <a:pPr marL="0" indent="0">
              <a:buNone/>
            </a:pPr>
            <a:r>
              <a:rPr lang="en-GB" dirty="0" smtClean="0"/>
              <a:t>An </a:t>
            </a:r>
            <a:r>
              <a:rPr lang="en-GB" dirty="0"/>
              <a:t>adult with care and support needs may be:</a:t>
            </a:r>
          </a:p>
          <a:p>
            <a:pPr lvl="0"/>
            <a:r>
              <a:rPr lang="en-GB" dirty="0"/>
              <a:t>an older person </a:t>
            </a:r>
          </a:p>
          <a:p>
            <a:pPr lvl="0"/>
            <a:r>
              <a:rPr lang="en-GB" dirty="0"/>
              <a:t>a person with a physical disability, a learning difficulty or a sensory impairment </a:t>
            </a:r>
          </a:p>
          <a:p>
            <a:pPr lvl="0"/>
            <a:r>
              <a:rPr lang="en-GB" dirty="0"/>
              <a:t>someone with mental health needs, including dementia or a personality disorder</a:t>
            </a:r>
          </a:p>
          <a:p>
            <a:pPr lvl="0"/>
            <a:r>
              <a:rPr lang="en-GB" dirty="0"/>
              <a:t>a person with a long-term health condition</a:t>
            </a:r>
          </a:p>
          <a:p>
            <a:pPr lvl="0"/>
            <a:r>
              <a:rPr lang="en-GB" dirty="0"/>
              <a:t>someone who misuses substances or alcohol to the extent that it affects their ability to manage day-to-day living.</a:t>
            </a:r>
          </a:p>
          <a:p>
            <a:pPr marL="0" indent="0">
              <a:buNone/>
            </a:pPr>
            <a:endParaRPr lang="en-GB" dirty="0" smtClean="0"/>
          </a:p>
          <a:p>
            <a:pPr marL="0" indent="0">
              <a:buNone/>
            </a:pPr>
            <a:r>
              <a:rPr lang="en-GB" dirty="0" smtClean="0"/>
              <a:t>The </a:t>
            </a:r>
            <a:r>
              <a:rPr lang="en-GB" dirty="0"/>
              <a:t>following are also crimes and should have police involvement also. </a:t>
            </a:r>
          </a:p>
          <a:p>
            <a:pPr lvl="0"/>
            <a:r>
              <a:rPr lang="en-GB" dirty="0"/>
              <a:t>Victims of sexual exploitation</a:t>
            </a:r>
          </a:p>
          <a:p>
            <a:pPr lvl="0"/>
            <a:r>
              <a:rPr lang="en-GB" dirty="0"/>
              <a:t>People who experience domestic violence </a:t>
            </a:r>
          </a:p>
          <a:p>
            <a:pPr lvl="0"/>
            <a:r>
              <a:rPr lang="en-GB" dirty="0"/>
              <a:t>People subject to economic exploitation (modern slavery) </a:t>
            </a:r>
          </a:p>
          <a:p>
            <a:endParaRPr lang="en-US" dirty="0"/>
          </a:p>
        </p:txBody>
      </p:sp>
    </p:spTree>
    <p:extLst>
      <p:ext uri="{BB962C8B-B14F-4D97-AF65-F5344CB8AC3E}">
        <p14:creationId xmlns:p14="http://schemas.microsoft.com/office/powerpoint/2010/main" val="1079416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unique about the GP surgery</a:t>
            </a:r>
            <a:endParaRPr lang="en-US" dirty="0"/>
          </a:p>
        </p:txBody>
      </p:sp>
      <p:sp>
        <p:nvSpPr>
          <p:cNvPr id="3" name="Content Placeholder 2"/>
          <p:cNvSpPr>
            <a:spLocks noGrp="1"/>
          </p:cNvSpPr>
          <p:nvPr>
            <p:ph idx="1"/>
          </p:nvPr>
        </p:nvSpPr>
        <p:spPr/>
        <p:txBody>
          <a:bodyPr/>
          <a:lstStyle/>
          <a:p>
            <a:r>
              <a:rPr lang="en-US" dirty="0" smtClean="0"/>
              <a:t>Universal service – people will have conceptions from early childhood that this is a safe / caring / official / exposing place.</a:t>
            </a:r>
          </a:p>
          <a:p>
            <a:r>
              <a:rPr lang="en-US" dirty="0" smtClean="0"/>
              <a:t>No stigma attached to visiting GP</a:t>
            </a:r>
          </a:p>
          <a:p>
            <a:r>
              <a:rPr lang="en-US" dirty="0" smtClean="0"/>
              <a:t>Perfect site for ‘Think Family’</a:t>
            </a:r>
          </a:p>
          <a:p>
            <a:r>
              <a:rPr lang="en-US" dirty="0" smtClean="0"/>
              <a:t>Statutory duty to actively participate in safeguarding</a:t>
            </a:r>
          </a:p>
        </p:txBody>
      </p:sp>
    </p:spTree>
    <p:extLst>
      <p:ext uri="{BB962C8B-B14F-4D97-AF65-F5344CB8AC3E}">
        <p14:creationId xmlns:p14="http://schemas.microsoft.com/office/powerpoint/2010/main" val="1809843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this mean for my role?</a:t>
            </a:r>
            <a:endParaRPr lang="en-US" dirty="0"/>
          </a:p>
        </p:txBody>
      </p:sp>
      <p:sp>
        <p:nvSpPr>
          <p:cNvPr id="3" name="Content Placeholder 2"/>
          <p:cNvSpPr>
            <a:spLocks noGrp="1"/>
          </p:cNvSpPr>
          <p:nvPr>
            <p:ph idx="1"/>
          </p:nvPr>
        </p:nvSpPr>
        <p:spPr/>
        <p:txBody>
          <a:bodyPr/>
          <a:lstStyle/>
          <a:p>
            <a:r>
              <a:rPr lang="en-US" dirty="0" smtClean="0"/>
              <a:t>Safe and relevant Information Sharing</a:t>
            </a:r>
          </a:p>
          <a:p>
            <a:r>
              <a:rPr lang="en-US" dirty="0" smtClean="0"/>
              <a:t>Participation in Safeguarding Adult Reviews (SARs)</a:t>
            </a:r>
          </a:p>
          <a:p>
            <a:r>
              <a:rPr lang="en-US" dirty="0" smtClean="0"/>
              <a:t>Escalating Concerns</a:t>
            </a:r>
          </a:p>
          <a:p>
            <a:endParaRPr lang="en-US" dirty="0" smtClean="0"/>
          </a:p>
          <a:p>
            <a:r>
              <a:rPr lang="en-US" dirty="0" smtClean="0"/>
              <a:t>Responsible Curiosity!!!</a:t>
            </a:r>
          </a:p>
          <a:p>
            <a:endParaRPr lang="en-US" dirty="0" smtClean="0"/>
          </a:p>
          <a:p>
            <a:endParaRPr lang="en-US" dirty="0"/>
          </a:p>
        </p:txBody>
      </p:sp>
    </p:spTree>
    <p:extLst>
      <p:ext uri="{BB962C8B-B14F-4D97-AF65-F5344CB8AC3E}">
        <p14:creationId xmlns:p14="http://schemas.microsoft.com/office/powerpoint/2010/main" val="1364736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Information / Context </a:t>
            </a:r>
            <a:endParaRPr lang="en-US" dirty="0"/>
          </a:p>
        </p:txBody>
      </p:sp>
      <p:sp>
        <p:nvSpPr>
          <p:cNvPr id="3" name="Content Placeholder 2"/>
          <p:cNvSpPr>
            <a:spLocks noGrp="1"/>
          </p:cNvSpPr>
          <p:nvPr>
            <p:ph idx="1"/>
          </p:nvPr>
        </p:nvSpPr>
        <p:spPr/>
        <p:txBody>
          <a:bodyPr/>
          <a:lstStyle/>
          <a:p>
            <a:r>
              <a:rPr lang="en-US" dirty="0" smtClean="0"/>
              <a:t>Domestic Violence</a:t>
            </a:r>
          </a:p>
          <a:p>
            <a:pPr marL="0" indent="0">
              <a:buNone/>
            </a:pPr>
            <a:r>
              <a:rPr lang="en-US" dirty="0" smtClean="0"/>
              <a:t>https://</a:t>
            </a:r>
            <a:r>
              <a:rPr lang="en-US" dirty="0" err="1" smtClean="0"/>
              <a:t>www.youtube.com</a:t>
            </a:r>
            <a:r>
              <a:rPr lang="en-US" dirty="0" smtClean="0"/>
              <a:t>/</a:t>
            </a:r>
            <a:r>
              <a:rPr lang="en-US" dirty="0" err="1" smtClean="0"/>
              <a:t>watch?v</a:t>
            </a:r>
            <a:r>
              <a:rPr lang="en-US" dirty="0" smtClean="0"/>
              <a:t>=LURww2qIZR0</a:t>
            </a:r>
            <a:endParaRPr lang="en-US" dirty="0"/>
          </a:p>
          <a:p>
            <a:endParaRPr lang="en-US" dirty="0" smtClean="0"/>
          </a:p>
          <a:p>
            <a:r>
              <a:rPr lang="en-US" dirty="0" smtClean="0"/>
              <a:t>Adverse Childhood Experiences. </a:t>
            </a:r>
          </a:p>
          <a:p>
            <a:pPr marL="0" indent="0">
              <a:buNone/>
            </a:pPr>
            <a:endParaRPr lang="en-US" dirty="0"/>
          </a:p>
          <a:p>
            <a:pPr marL="0" indent="0">
              <a:buNone/>
            </a:pPr>
            <a:r>
              <a:rPr lang="en-US" dirty="0"/>
              <a:t>h</a:t>
            </a:r>
            <a:r>
              <a:rPr lang="en-US" dirty="0" smtClean="0"/>
              <a:t>ttps://</a:t>
            </a:r>
            <a:r>
              <a:rPr lang="en-US" dirty="0" err="1" smtClean="0"/>
              <a:t>www.youtube.com</a:t>
            </a:r>
            <a:r>
              <a:rPr lang="en-US" dirty="0" smtClean="0"/>
              <a:t>/</a:t>
            </a:r>
            <a:r>
              <a:rPr lang="en-US" dirty="0" err="1" smtClean="0"/>
              <a:t>watch?v</a:t>
            </a:r>
            <a:r>
              <a:rPr lang="en-US" dirty="0" smtClean="0"/>
              <a:t>=XHgLYI9KZ-A</a:t>
            </a:r>
            <a:endParaRPr lang="en-US" dirty="0"/>
          </a:p>
        </p:txBody>
      </p:sp>
    </p:spTree>
    <p:extLst>
      <p:ext uri="{BB962C8B-B14F-4D97-AF65-F5344CB8AC3E}">
        <p14:creationId xmlns:p14="http://schemas.microsoft.com/office/powerpoint/2010/main" val="3214564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Contact Information</a:t>
            </a:r>
            <a:endParaRPr lang="en-US" dirty="0"/>
          </a:p>
        </p:txBody>
      </p:sp>
      <p:sp>
        <p:nvSpPr>
          <p:cNvPr id="3" name="Content Placeholder 2"/>
          <p:cNvSpPr>
            <a:spLocks noGrp="1"/>
          </p:cNvSpPr>
          <p:nvPr>
            <p:ph idx="1"/>
          </p:nvPr>
        </p:nvSpPr>
        <p:spPr>
          <a:xfrm>
            <a:off x="457200" y="1138336"/>
            <a:ext cx="8229600" cy="4987828"/>
          </a:xfrm>
        </p:spPr>
        <p:txBody>
          <a:bodyPr>
            <a:normAutofit/>
          </a:bodyPr>
          <a:lstStyle/>
          <a:p>
            <a:pPr marL="0" indent="0">
              <a:buNone/>
            </a:pPr>
            <a:r>
              <a:rPr lang="en-US" sz="2800" dirty="0" smtClean="0"/>
              <a:t>Mary </a:t>
            </a:r>
            <a:r>
              <a:rPr lang="en-US" sz="2800" dirty="0" err="1" smtClean="0"/>
              <a:t>O’Reardon</a:t>
            </a:r>
            <a:r>
              <a:rPr lang="en-US" sz="2800" dirty="0" smtClean="0"/>
              <a:t> </a:t>
            </a:r>
            <a:r>
              <a:rPr lang="en-US" sz="2800" dirty="0" smtClean="0"/>
              <a:t>– Designated </a:t>
            </a:r>
            <a:r>
              <a:rPr lang="en-US" sz="2800" smtClean="0"/>
              <a:t>Adult Safeguarding Lead</a:t>
            </a:r>
            <a:endParaRPr lang="en-US" sz="2800" dirty="0" smtClean="0"/>
          </a:p>
          <a:p>
            <a:pPr marL="0" indent="0">
              <a:buNone/>
            </a:pPr>
            <a:r>
              <a:rPr lang="en-US" sz="2800" dirty="0" smtClean="0"/>
              <a:t>m.o’reardon@nhs.net    Tel: 0208 208 3245</a:t>
            </a:r>
            <a:endParaRPr lang="en-US" sz="2800" dirty="0" smtClean="0"/>
          </a:p>
          <a:p>
            <a:pPr marL="0" indent="0">
              <a:buNone/>
            </a:pPr>
            <a:endParaRPr lang="en-US" sz="2800" dirty="0"/>
          </a:p>
          <a:p>
            <a:pPr marL="0" indent="0">
              <a:buNone/>
            </a:pPr>
            <a:r>
              <a:rPr lang="en-US" sz="2800" dirty="0" smtClean="0"/>
              <a:t>London </a:t>
            </a:r>
            <a:r>
              <a:rPr lang="en-US" sz="2800" dirty="0" smtClean="0"/>
              <a:t>Borough of Hackney</a:t>
            </a:r>
          </a:p>
          <a:p>
            <a:pPr marL="0" indent="0">
              <a:buNone/>
            </a:pPr>
            <a:r>
              <a:rPr lang="en-US" sz="2800" dirty="0" smtClean="0">
                <a:hlinkClick r:id="rId2"/>
              </a:rPr>
              <a:t>Adultprotection@hackney.gov.uk</a:t>
            </a:r>
            <a:r>
              <a:rPr lang="en-US" sz="2800" dirty="0" smtClean="0"/>
              <a:t>  Tel 0208 356 5782</a:t>
            </a:r>
            <a:endParaRPr lang="en-US" sz="2800" dirty="0"/>
          </a:p>
          <a:p>
            <a:pPr marL="0" indent="0">
              <a:buNone/>
            </a:pPr>
            <a:endParaRPr lang="en-US" sz="2800" dirty="0" smtClean="0"/>
          </a:p>
          <a:p>
            <a:pPr marL="0" indent="0">
              <a:buNone/>
            </a:pPr>
            <a:r>
              <a:rPr lang="en-US" sz="2800" dirty="0" smtClean="0"/>
              <a:t>City </a:t>
            </a:r>
            <a:r>
              <a:rPr lang="en-US" sz="2800" dirty="0" smtClean="0"/>
              <a:t>of </a:t>
            </a:r>
            <a:r>
              <a:rPr lang="en-US" sz="2800" dirty="0" smtClean="0"/>
              <a:t>London</a:t>
            </a:r>
          </a:p>
          <a:p>
            <a:pPr marL="0" indent="0">
              <a:buNone/>
            </a:pPr>
            <a:r>
              <a:rPr lang="en-US" sz="2800" dirty="0" smtClean="0">
                <a:hlinkClick r:id="rId3"/>
              </a:rPr>
              <a:t>adultsduty@cityoflondon.gov.uk</a:t>
            </a:r>
            <a:r>
              <a:rPr lang="en-US" sz="2800" dirty="0" smtClean="0"/>
              <a:t>  Tel 0207 332 1224</a:t>
            </a:r>
            <a:endParaRPr lang="en-US" sz="2800" dirty="0"/>
          </a:p>
        </p:txBody>
      </p:sp>
    </p:spTree>
    <p:extLst>
      <p:ext uri="{BB962C8B-B14F-4D97-AF65-F5344CB8AC3E}">
        <p14:creationId xmlns:p14="http://schemas.microsoft.com/office/powerpoint/2010/main" val="38113489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83</TotalTime>
  <Words>269</Words>
  <Application>Microsoft Office PowerPoint</Application>
  <PresentationFormat>On-screen Show (4:3)</PresentationFormat>
  <Paragraphs>58</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Adult Safeguarding Training  Level 2 – Non Clinical Staff</vt:lpstr>
      <vt:lpstr>Aims and Objectives. </vt:lpstr>
      <vt:lpstr>What is Adult Safeguarding </vt:lpstr>
      <vt:lpstr>An Adult with Care and Support Needs:</vt:lpstr>
      <vt:lpstr>What is unique about the GP surgery</vt:lpstr>
      <vt:lpstr>What does this mean for my role?</vt:lpstr>
      <vt:lpstr>Further Information / Context </vt:lpstr>
      <vt:lpstr>Important Contact Information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Adult Safeguarding Training  Level 2 – Non Clinical Staff</dc:title>
  <dc:creator>Mary O'Reardon</dc:creator>
  <cp:lastModifiedBy>O'Reardon, Mary</cp:lastModifiedBy>
  <cp:revision>7</cp:revision>
  <dcterms:created xsi:type="dcterms:W3CDTF">2019-01-17T12:40:57Z</dcterms:created>
  <dcterms:modified xsi:type="dcterms:W3CDTF">2019-01-28T09:05:20Z</dcterms:modified>
</cp:coreProperties>
</file>