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sldIdLst>
    <p:sldId id="256" r:id="rId2"/>
    <p:sldId id="258" r:id="rId3"/>
    <p:sldId id="257" r:id="rId4"/>
    <p:sldId id="262"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BE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55"/>
  </p:normalViewPr>
  <p:slideViewPr>
    <p:cSldViewPr>
      <p:cViewPr varScale="1">
        <p:scale>
          <a:sx n="73" d="100"/>
          <a:sy n="73" d="100"/>
        </p:scale>
        <p:origin x="147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C3C0E-7C59-4F44-B312-9A86C1AA3DE1}" type="datetimeFigureOut">
              <a:rPr lang="en-GB" smtClean="0"/>
              <a:t>13/05/2019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10640-4095-44A6-82ED-7EC4D45EF3C3}" type="slidenum">
              <a:rPr lang="en-GB" smtClean="0"/>
              <a:t>‹#›</a:t>
            </a:fld>
            <a:endParaRPr lang="en-GB"/>
          </a:p>
        </p:txBody>
      </p:sp>
    </p:spTree>
    <p:extLst>
      <p:ext uri="{BB962C8B-B14F-4D97-AF65-F5344CB8AC3E}">
        <p14:creationId xmlns:p14="http://schemas.microsoft.com/office/powerpoint/2010/main" val="3393431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110640-4095-44A6-82ED-7EC4D45EF3C3}" type="slidenum">
              <a:rPr lang="en-GB" smtClean="0"/>
              <a:t>3</a:t>
            </a:fld>
            <a:endParaRPr lang="en-GB"/>
          </a:p>
        </p:txBody>
      </p:sp>
    </p:spTree>
    <p:extLst>
      <p:ext uri="{BB962C8B-B14F-4D97-AF65-F5344CB8AC3E}">
        <p14:creationId xmlns:p14="http://schemas.microsoft.com/office/powerpoint/2010/main" val="1203990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r>
              <a:rPr lang="en-GB" baseline="0" dirty="0"/>
              <a:t>Tailoring language, focus on improving coping. Improve practical skills in coping and changes to manage emotional responses</a:t>
            </a:r>
          </a:p>
          <a:p>
            <a:r>
              <a:rPr lang="en-GB" baseline="0" dirty="0"/>
              <a:t>Specialist knowledge of health conditions, understanding of medications, the role and skills of specialist health teams (physios in ACERS teach managing breathlessness)</a:t>
            </a:r>
          </a:p>
          <a:p>
            <a:endParaRPr lang="en-GB" baseline="0" dirty="0"/>
          </a:p>
          <a:p>
            <a:r>
              <a:rPr lang="en-GB" dirty="0"/>
              <a:t>Evidence based therapies integrating</a:t>
            </a:r>
            <a:r>
              <a:rPr lang="en-GB" baseline="0" dirty="0"/>
              <a:t> findings from practice based evidence about tailoring CBT to focus on people’s underlying negative beliefs about illness how they manage stress, practical and emotional ability to cope.</a:t>
            </a:r>
          </a:p>
          <a:p>
            <a:endParaRPr lang="en-GB" baseline="0" dirty="0"/>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AF4C3ADA-B009-43B2-BD23-A88C21BCC0D6}" type="slidenum">
              <a:rPr lang="en-GB" smtClean="0"/>
              <a:t>30</a:t>
            </a:fld>
            <a:endParaRPr lang="en-GB"/>
          </a:p>
        </p:txBody>
      </p:sp>
    </p:spTree>
    <p:extLst>
      <p:ext uri="{BB962C8B-B14F-4D97-AF65-F5344CB8AC3E}">
        <p14:creationId xmlns:p14="http://schemas.microsoft.com/office/powerpoint/2010/main" val="1358011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Targeting cognitive factors associated</a:t>
            </a:r>
            <a:r>
              <a:rPr lang="en-GB" baseline="0" dirty="0"/>
              <a:t> with more/less successful adjustment, </a:t>
            </a:r>
          </a:p>
          <a:p>
            <a:r>
              <a:rPr lang="en-GB" baseline="0" dirty="0"/>
              <a:t>Diagnosis as a traumatic experience being diagnosed with an illness they may not  “recover” from, leads to difficulties adjusting and accepting </a:t>
            </a:r>
          </a:p>
          <a:p>
            <a:endParaRPr lang="en-GB" baseline="0" dirty="0"/>
          </a:p>
          <a:p>
            <a:r>
              <a:rPr lang="en-GB" baseline="0" dirty="0"/>
              <a:t>Cognitive therapy is about challenging thoughts, but for this patient group, accepting impact of their illness balances a realistic change in thinking, not about changing minds but about thinking in a way that helps someone live their life, changing relationship to illness</a:t>
            </a:r>
          </a:p>
          <a:p>
            <a:endParaRPr lang="en-GB" baseline="0" dirty="0"/>
          </a:p>
          <a:p>
            <a:r>
              <a:rPr lang="en-GB" dirty="0"/>
              <a:t>How</a:t>
            </a:r>
            <a:r>
              <a:rPr lang="en-GB" baseline="0" dirty="0"/>
              <a:t> underlying beliefs about self and illness interact. Illness perceptions.</a:t>
            </a:r>
          </a:p>
          <a:p>
            <a:endParaRPr lang="en-GB" baseline="0" dirty="0"/>
          </a:p>
          <a:p>
            <a:r>
              <a:rPr lang="en-GB" baseline="0" dirty="0"/>
              <a:t>Negative beliefs about medication, lifestyle changes, catastrophic beliefs about symptoms/symptoms discrimination</a:t>
            </a:r>
          </a:p>
          <a:p>
            <a:endParaRPr lang="en-GB" baseline="0" dirty="0"/>
          </a:p>
          <a:p>
            <a:r>
              <a:rPr lang="en-GB" baseline="0" dirty="0"/>
              <a:t>Perception of illness – research show that severity of illness is not</a:t>
            </a:r>
          </a:p>
          <a:p>
            <a:r>
              <a:rPr lang="en-GB" baseline="0" dirty="0"/>
              <a:t>Behavioural:</a:t>
            </a:r>
          </a:p>
          <a:p>
            <a:endParaRPr lang="en-GB" baseline="0" dirty="0"/>
          </a:p>
          <a:p>
            <a:r>
              <a:rPr lang="en-GB" baseline="0" dirty="0"/>
              <a:t>Activity </a:t>
            </a:r>
            <a:r>
              <a:rPr lang="en-GB" baseline="0" dirty="0" err="1"/>
              <a:t>mnitoring</a:t>
            </a:r>
            <a:r>
              <a:rPr lang="en-GB" baseline="0" dirty="0"/>
              <a:t>, graded exercises, increase in </a:t>
            </a:r>
            <a:r>
              <a:rPr lang="en-GB" baseline="0" dirty="0" err="1"/>
              <a:t>enjoyabel</a:t>
            </a:r>
            <a:r>
              <a:rPr lang="en-GB" baseline="0" dirty="0"/>
              <a:t> and  achievable activities, behavioural experiments: do changes help?</a:t>
            </a:r>
          </a:p>
          <a:p>
            <a:endParaRPr lang="en-GB" baseline="0" dirty="0"/>
          </a:p>
          <a:p>
            <a:r>
              <a:rPr lang="en-GB" baseline="0" dirty="0"/>
              <a:t>Overcoming fear avoidance, attendance behaviours, increase exercise, better sleep routine</a:t>
            </a:r>
          </a:p>
          <a:p>
            <a:endParaRPr lang="en-GB" baseline="0" dirty="0"/>
          </a:p>
          <a:p>
            <a:r>
              <a:rPr lang="en-GB" baseline="0" dirty="0"/>
              <a:t>Interpersonal: expectations of others, communication, accessing support from others reduce isolation. (Beliefs about  accessing support)</a:t>
            </a:r>
          </a:p>
          <a:p>
            <a:endParaRPr lang="en-GB" baseline="0" dirty="0"/>
          </a:p>
          <a:p>
            <a:r>
              <a:rPr lang="en-GB" baseline="0" dirty="0"/>
              <a:t>therapist would collaboratively identify unhelpful beliefs and to adjust and increase flexibility and reinforce a more helpful belief that leads to adaptive behaviours i.e.,  </a:t>
            </a:r>
          </a:p>
          <a:p>
            <a:endParaRPr lang="en-GB" baseline="0" dirty="0"/>
          </a:p>
          <a:p>
            <a:r>
              <a:rPr lang="en-GB" baseline="0" dirty="0"/>
              <a:t>adjusting daily routine to a more manageable routine, reduce avoidance of exercise. accessing support with greater interpersonal skill.</a:t>
            </a:r>
          </a:p>
          <a:p>
            <a:endParaRPr lang="en-GB" baseline="0" dirty="0"/>
          </a:p>
          <a:p>
            <a:r>
              <a:rPr lang="en-GB" baseline="0" dirty="0"/>
              <a:t>Attendance behaviours</a:t>
            </a:r>
          </a:p>
          <a:p>
            <a:r>
              <a:rPr lang="en-GB" baseline="0" dirty="0"/>
              <a:t>Health related goals – I.e., attendance at PR group, adherence to medication, managing diabetes, </a:t>
            </a:r>
            <a:r>
              <a:rPr lang="en-GB" baseline="0" dirty="0" err="1"/>
              <a:t>managine</a:t>
            </a:r>
            <a:r>
              <a:rPr lang="en-GB" baseline="0" dirty="0"/>
              <a:t> routine and balanced schedule to reduce stress related symptoms in IBS and dermatitis</a:t>
            </a:r>
            <a:endParaRPr lang="en-GB" dirty="0"/>
          </a:p>
        </p:txBody>
      </p:sp>
      <p:sp>
        <p:nvSpPr>
          <p:cNvPr id="4" name="Slide Number Placeholder 3"/>
          <p:cNvSpPr>
            <a:spLocks noGrp="1"/>
          </p:cNvSpPr>
          <p:nvPr>
            <p:ph type="sldNum" sz="quarter" idx="10"/>
          </p:nvPr>
        </p:nvSpPr>
        <p:spPr/>
        <p:txBody>
          <a:bodyPr/>
          <a:lstStyle/>
          <a:p>
            <a:fld id="{AF4C3ADA-B009-43B2-BD23-A88C21BCC0D6}" type="slidenum">
              <a:rPr lang="en-GB" smtClean="0"/>
              <a:t>31</a:t>
            </a:fld>
            <a:endParaRPr lang="en-GB"/>
          </a:p>
        </p:txBody>
      </p:sp>
    </p:spTree>
    <p:extLst>
      <p:ext uri="{BB962C8B-B14F-4D97-AF65-F5344CB8AC3E}">
        <p14:creationId xmlns:p14="http://schemas.microsoft.com/office/powerpoint/2010/main" val="61200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Cardiac and </a:t>
            </a:r>
            <a:r>
              <a:rPr lang="en-GB" dirty="0" err="1"/>
              <a:t>copd</a:t>
            </a:r>
            <a:r>
              <a:rPr lang="en-GB" dirty="0"/>
              <a:t> patients, Chronic pain patients – frequent attenders and seeking further tests</a:t>
            </a:r>
          </a:p>
          <a:p>
            <a:endParaRPr lang="en-GB" dirty="0"/>
          </a:p>
        </p:txBody>
      </p:sp>
      <p:sp>
        <p:nvSpPr>
          <p:cNvPr id="4" name="Slide Number Placeholder 3"/>
          <p:cNvSpPr>
            <a:spLocks noGrp="1"/>
          </p:cNvSpPr>
          <p:nvPr>
            <p:ph type="sldNum" sz="quarter" idx="10"/>
          </p:nvPr>
        </p:nvSpPr>
        <p:spPr/>
        <p:txBody>
          <a:bodyPr/>
          <a:lstStyle/>
          <a:p>
            <a:fld id="{AF4C3ADA-B009-43B2-BD23-A88C21BCC0D6}" type="slidenum">
              <a:rPr lang="en-GB" smtClean="0"/>
              <a:t>32</a:t>
            </a:fld>
            <a:endParaRPr lang="en-GB"/>
          </a:p>
        </p:txBody>
      </p:sp>
    </p:spTree>
    <p:extLst>
      <p:ext uri="{BB962C8B-B14F-4D97-AF65-F5344CB8AC3E}">
        <p14:creationId xmlns:p14="http://schemas.microsoft.com/office/powerpoint/2010/main" val="3059761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of these factors require</a:t>
            </a:r>
            <a:r>
              <a:rPr lang="en-GB" baseline="0" dirty="0"/>
              <a:t> a </a:t>
            </a:r>
            <a:r>
              <a:rPr lang="en-GB" baseline="0" dirty="0" err="1"/>
              <a:t>t</a:t>
            </a:r>
            <a:r>
              <a:rPr lang="en-GB" dirty="0" err="1"/>
              <a:t>ransdiagnostic</a:t>
            </a:r>
            <a:r>
              <a:rPr lang="en-GB" dirty="0"/>
              <a:t> approach,</a:t>
            </a:r>
            <a:r>
              <a:rPr lang="en-GB" baseline="0" dirty="0"/>
              <a:t> as these themes cross different </a:t>
            </a:r>
            <a:r>
              <a:rPr lang="en-GB" baseline="0" dirty="0" err="1"/>
              <a:t>LTC’s</a:t>
            </a:r>
            <a:r>
              <a:rPr lang="en-GB" dirty="0" err="1"/>
              <a:t>Collaborative</a:t>
            </a:r>
            <a:r>
              <a:rPr lang="en-GB" dirty="0"/>
              <a:t> and curious</a:t>
            </a:r>
          </a:p>
          <a:p>
            <a:endParaRPr lang="en-GB" dirty="0"/>
          </a:p>
          <a:p>
            <a:r>
              <a:rPr lang="en-GB" dirty="0"/>
              <a:t>Mood and</a:t>
            </a:r>
            <a:r>
              <a:rPr lang="en-GB" baseline="0" dirty="0"/>
              <a:t> illness as obstacles for behavioural activation/scheduling, adjusting for chronic pain, </a:t>
            </a:r>
            <a:r>
              <a:rPr lang="en-GB" baseline="0" dirty="0" err="1"/>
              <a:t>copd</a:t>
            </a:r>
            <a:endParaRPr lang="en-GB" dirty="0"/>
          </a:p>
          <a:p>
            <a:endParaRPr lang="en-GB" dirty="0"/>
          </a:p>
          <a:p>
            <a:r>
              <a:rPr lang="en-GB" dirty="0"/>
              <a:t>Validate, patient wants to talk about this, CBT is a focused structured therapy, this can</a:t>
            </a:r>
            <a:r>
              <a:rPr lang="en-GB" baseline="0" dirty="0"/>
              <a:t> be a big challenge </a:t>
            </a:r>
          </a:p>
          <a:p>
            <a:endParaRPr lang="en-GB" baseline="0" dirty="0"/>
          </a:p>
          <a:p>
            <a:r>
              <a:rPr lang="en-GB" baseline="0" dirty="0"/>
              <a:t>Medication adherence, where collaborative with patient, across all health conditions</a:t>
            </a:r>
          </a:p>
          <a:p>
            <a:endParaRPr lang="en-GB" baseline="0" dirty="0"/>
          </a:p>
          <a:p>
            <a:r>
              <a:rPr lang="en-GB" baseline="0" dirty="0"/>
              <a:t>Mindfulness of experience other than the breath to start</a:t>
            </a:r>
            <a:endParaRPr lang="en-GB" dirty="0"/>
          </a:p>
        </p:txBody>
      </p:sp>
      <p:sp>
        <p:nvSpPr>
          <p:cNvPr id="4" name="Slide Number Placeholder 3"/>
          <p:cNvSpPr>
            <a:spLocks noGrp="1"/>
          </p:cNvSpPr>
          <p:nvPr>
            <p:ph type="sldNum" sz="quarter" idx="10"/>
          </p:nvPr>
        </p:nvSpPr>
        <p:spPr/>
        <p:txBody>
          <a:bodyPr/>
          <a:lstStyle/>
          <a:p>
            <a:fld id="{AF4C3ADA-B009-43B2-BD23-A88C21BCC0D6}" type="slidenum">
              <a:rPr lang="en-GB" smtClean="0"/>
              <a:t>33</a:t>
            </a:fld>
            <a:endParaRPr lang="en-GB"/>
          </a:p>
        </p:txBody>
      </p:sp>
    </p:spTree>
    <p:extLst>
      <p:ext uri="{BB962C8B-B14F-4D97-AF65-F5344CB8AC3E}">
        <p14:creationId xmlns:p14="http://schemas.microsoft.com/office/powerpoint/2010/main" val="2634296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2050"/>
          </a:xfrm>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Ability to develop a shared understanding of the client’s presenting difficulties and the factors that are relevant to their maintenance.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Ability to identify the most appropriate focus (or foci) for intervention, particularly:  </a:t>
            </a:r>
          </a:p>
          <a:p>
            <a:r>
              <a:rPr lang="en-GB" sz="1200" kern="1200" dirty="0">
                <a:solidFill>
                  <a:schemeClr val="tx1"/>
                </a:solidFill>
                <a:effectLst/>
                <a:latin typeface="+mn-lt"/>
                <a:ea typeface="+mn-ea"/>
                <a:cs typeface="+mn-cs"/>
              </a:rPr>
              <a:t> </a:t>
            </a:r>
          </a:p>
          <a:p>
            <a:pPr lvl="1"/>
            <a:r>
              <a:rPr lang="en-GB" sz="1200" kern="1200" dirty="0">
                <a:solidFill>
                  <a:schemeClr val="tx1"/>
                </a:solidFill>
                <a:effectLst/>
                <a:latin typeface="+mn-lt"/>
                <a:ea typeface="+mn-ea"/>
                <a:cs typeface="+mn-cs"/>
              </a:rPr>
              <a:t>difficulties in adjustment to the LTHC and its management </a:t>
            </a:r>
          </a:p>
          <a:p>
            <a:pPr lvl="1"/>
            <a:r>
              <a:rPr lang="en-GB" sz="1200" kern="1200" dirty="0">
                <a:solidFill>
                  <a:schemeClr val="tx1"/>
                </a:solidFill>
                <a:effectLst/>
                <a:latin typeface="+mn-lt"/>
                <a:ea typeface="+mn-ea"/>
                <a:cs typeface="+mn-cs"/>
              </a:rPr>
              <a:t>depression and/or anxiety that directly contributes to difficulties in self-management</a:t>
            </a:r>
          </a:p>
          <a:p>
            <a:pPr lvl="1"/>
            <a:r>
              <a:rPr lang="en-GB" sz="1200" kern="1200" dirty="0">
                <a:solidFill>
                  <a:schemeClr val="tx1"/>
                </a:solidFill>
                <a:effectLst/>
                <a:latin typeface="+mn-lt"/>
                <a:ea typeface="+mn-ea"/>
                <a:cs typeface="+mn-cs"/>
              </a:rPr>
              <a:t>depression and/or anxiety that is independent of the LTHC (or present </a:t>
            </a:r>
            <a:r>
              <a:rPr lang="en-GB" sz="1200" kern="1200" dirty="0" err="1">
                <a:solidFill>
                  <a:schemeClr val="tx1"/>
                </a:solidFill>
                <a:effectLst/>
                <a:latin typeface="+mn-lt"/>
                <a:ea typeface="+mn-ea"/>
                <a:cs typeface="+mn-cs"/>
              </a:rPr>
              <a:t>premorbidly</a:t>
            </a:r>
            <a:r>
              <a:rPr lang="en-GB" sz="1200" kern="1200" dirty="0">
                <a:solidFill>
                  <a:schemeClr val="tx1"/>
                </a:solidFill>
                <a:effectLst/>
                <a:latin typeface="+mn-lt"/>
                <a:ea typeface="+mn-ea"/>
                <a:cs typeface="+mn-cs"/>
              </a:rPr>
              <a:t> and exacerbated by diagnosis or symptoms)</a:t>
            </a:r>
          </a:p>
          <a:p>
            <a:endParaRPr lang="en-GB" dirty="0"/>
          </a:p>
        </p:txBody>
      </p:sp>
      <p:sp>
        <p:nvSpPr>
          <p:cNvPr id="4" name="Slide Number Placeholder 3"/>
          <p:cNvSpPr>
            <a:spLocks noGrp="1"/>
          </p:cNvSpPr>
          <p:nvPr>
            <p:ph type="sldNum" sz="quarter" idx="10"/>
          </p:nvPr>
        </p:nvSpPr>
        <p:spPr/>
        <p:txBody>
          <a:bodyPr/>
          <a:lstStyle/>
          <a:p>
            <a:fld id="{6AA44CE2-D6D5-4D20-B94E-9C79BC88EB9B}" type="slidenum">
              <a:rPr lang="en-GB" smtClean="0"/>
              <a:t>34</a:t>
            </a:fld>
            <a:endParaRPr lang="en-GB"/>
          </a:p>
        </p:txBody>
      </p:sp>
    </p:spTree>
    <p:extLst>
      <p:ext uri="{BB962C8B-B14F-4D97-AF65-F5344CB8AC3E}">
        <p14:creationId xmlns:p14="http://schemas.microsoft.com/office/powerpoint/2010/main" val="4294535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 challenge of bringing up the topic of wellbeing with LTC patients for</a:t>
            </a:r>
            <a:r>
              <a:rPr lang="en-GB" baseline="0" dirty="0"/>
              <a:t> GP’s</a:t>
            </a:r>
            <a:endParaRPr lang="en-GB" dirty="0"/>
          </a:p>
          <a:p>
            <a:r>
              <a:rPr lang="en-GB" dirty="0"/>
              <a:t>how to encourage patients to accept a referral? Some of the changes of  language </a:t>
            </a:r>
            <a:r>
              <a:rPr lang="en-GB" dirty="0" err="1"/>
              <a:t>ew</a:t>
            </a:r>
            <a:r>
              <a:rPr lang="en-GB" dirty="0"/>
              <a:t> make to engage someone, focus on helping them cope with physical health.</a:t>
            </a:r>
          </a:p>
          <a:p>
            <a:endParaRPr lang="en-GB" dirty="0"/>
          </a:p>
          <a:p>
            <a:r>
              <a:rPr lang="en-GB" dirty="0"/>
              <a:t>Take</a:t>
            </a:r>
            <a:r>
              <a:rPr lang="en-GB" baseline="0" dirty="0"/>
              <a:t> a </a:t>
            </a:r>
            <a:r>
              <a:rPr lang="en-GB" dirty="0"/>
              <a:t>salesperson approach, Signs someone might benefit from a referral:</a:t>
            </a:r>
          </a:p>
          <a:p>
            <a:r>
              <a:rPr lang="en-GB" dirty="0"/>
              <a:t> focus on symptom distress, or feeling very preoccupied by symptoms, or feeling like the previously enjoyed life activities and interests have been replaced by symptom management and symptom preoccupation &gt;&gt;&gt; all signs that CBT could help.</a:t>
            </a:r>
          </a:p>
          <a:p>
            <a:endParaRPr lang="en-GB" dirty="0"/>
          </a:p>
          <a:p>
            <a:r>
              <a:rPr lang="en-GB" dirty="0"/>
              <a:t>Email address to send referrals</a:t>
            </a:r>
          </a:p>
          <a:p>
            <a:endParaRPr lang="en-GB" dirty="0"/>
          </a:p>
          <a:p>
            <a:r>
              <a:rPr lang="en-GB" dirty="0"/>
              <a:t> available</a:t>
            </a:r>
            <a:r>
              <a:rPr lang="en-GB" baseline="0" dirty="0"/>
              <a:t> all afternoon to answer any further questions</a:t>
            </a:r>
          </a:p>
          <a:p>
            <a:endParaRPr lang="en-GB" baseline="0" dirty="0"/>
          </a:p>
        </p:txBody>
      </p:sp>
      <p:sp>
        <p:nvSpPr>
          <p:cNvPr id="4" name="Slide Number Placeholder 3"/>
          <p:cNvSpPr>
            <a:spLocks noGrp="1"/>
          </p:cNvSpPr>
          <p:nvPr>
            <p:ph type="sldNum" sz="quarter" idx="10"/>
          </p:nvPr>
        </p:nvSpPr>
        <p:spPr/>
        <p:txBody>
          <a:bodyPr/>
          <a:lstStyle/>
          <a:p>
            <a:fld id="{AF4C3ADA-B009-43B2-BD23-A88C21BCC0D6}" type="slidenum">
              <a:rPr lang="en-GB" smtClean="0">
                <a:solidFill>
                  <a:prstClr val="black"/>
                </a:solidFill>
              </a:rPr>
              <a:pPr/>
              <a:t>35</a:t>
            </a:fld>
            <a:endParaRPr lang="en-GB">
              <a:solidFill>
                <a:prstClr val="black"/>
              </a:solidFill>
            </a:endParaRPr>
          </a:p>
        </p:txBody>
      </p:sp>
    </p:spTree>
    <p:extLst>
      <p:ext uri="{BB962C8B-B14F-4D97-AF65-F5344CB8AC3E}">
        <p14:creationId xmlns:p14="http://schemas.microsoft.com/office/powerpoint/2010/main" val="979384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ChangeArrowheads="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panose="02020603050405020304" pitchFamily="18" charset="0"/>
            </a:endParaRPr>
          </a:p>
        </p:txBody>
      </p:sp>
      <p:sp>
        <p:nvSpPr>
          <p:cNvPr id="19459"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B9EF2C34-1D1B-4AD5-B23F-475127237F1F}"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331652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ChangeArrowheads="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panose="02020603050405020304" pitchFamily="18" charset="0"/>
            </a:endParaRPr>
          </a:p>
        </p:txBody>
      </p:sp>
      <p:sp>
        <p:nvSpPr>
          <p:cNvPr id="19459"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4C1A68A0-83AE-405A-A8F2-E300B2F6F5FC}"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258902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F4C3ADA-B009-43B2-BD23-A88C21BCC0D6}" type="slidenum">
              <a:rPr lang="en-GB" smtClean="0"/>
              <a:t>24</a:t>
            </a:fld>
            <a:endParaRPr lang="en-GB"/>
          </a:p>
        </p:txBody>
      </p:sp>
    </p:spTree>
    <p:extLst>
      <p:ext uri="{BB962C8B-B14F-4D97-AF65-F5344CB8AC3E}">
        <p14:creationId xmlns:p14="http://schemas.microsoft.com/office/powerpoint/2010/main" val="235973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F4C3ADA-B009-43B2-BD23-A88C21BCC0D6}" type="slidenum">
              <a:rPr lang="en-GB" smtClean="0"/>
              <a:t>25</a:t>
            </a:fld>
            <a:endParaRPr lang="en-GB"/>
          </a:p>
        </p:txBody>
      </p:sp>
    </p:spTree>
    <p:extLst>
      <p:ext uri="{BB962C8B-B14F-4D97-AF65-F5344CB8AC3E}">
        <p14:creationId xmlns:p14="http://schemas.microsoft.com/office/powerpoint/2010/main" val="411450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0090"/>
                </a:solidFill>
                <a:latin typeface="Century Schoolbook" charset="0"/>
              </a:rPr>
              <a:t>co-morbid depression is associated with a 50-75% increase in health spending among diabetes patients</a:t>
            </a:r>
          </a:p>
          <a:p>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Meta-analysis of psychological interventions in people with LTCs 	</a:t>
            </a:r>
          </a:p>
          <a:p>
            <a:r>
              <a:rPr lang="en-GB" sz="1200" b="0" i="0" u="none" strike="noStrike" kern="1200" baseline="0" dirty="0">
                <a:solidFill>
                  <a:schemeClr val="tx1"/>
                </a:solidFill>
                <a:latin typeface="+mn-lt"/>
                <a:ea typeface="+mn-ea"/>
                <a:cs typeface="+mn-cs"/>
              </a:rPr>
              <a:t> A review of 91 studies of psychological intervention for those with co-morbid physical and mental health problems showed a mean reduction of healthcare costs of 20%, with over 90% of studies showing a cost saving. </a:t>
            </a:r>
          </a:p>
          <a:p>
            <a:r>
              <a:rPr lang="en-GB" sz="1200" b="0" i="0" u="none" strike="noStrike" kern="1200" baseline="0" dirty="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AF4C3ADA-B009-43B2-BD23-A88C21BCC0D6}" type="slidenum">
              <a:rPr lang="en-GB" smtClean="0"/>
              <a:t>26</a:t>
            </a:fld>
            <a:endParaRPr lang="en-GB"/>
          </a:p>
        </p:txBody>
      </p:sp>
    </p:spTree>
    <p:extLst>
      <p:ext uri="{BB962C8B-B14F-4D97-AF65-F5344CB8AC3E}">
        <p14:creationId xmlns:p14="http://schemas.microsoft.com/office/powerpoint/2010/main" val="1298248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4C3ADA-B009-43B2-BD23-A88C21BCC0D6}" type="slidenum">
              <a:rPr lang="en-GB" smtClean="0"/>
              <a:t>27</a:t>
            </a:fld>
            <a:endParaRPr lang="en-GB"/>
          </a:p>
        </p:txBody>
      </p:sp>
    </p:spTree>
    <p:extLst>
      <p:ext uri="{BB962C8B-B14F-4D97-AF65-F5344CB8AC3E}">
        <p14:creationId xmlns:p14="http://schemas.microsoft.com/office/powerpoint/2010/main" val="230375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1863" y="741363"/>
            <a:ext cx="4933950" cy="3702050"/>
          </a:xfrm>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Ability to develop a shared understanding of the client’s presenting difficulties and the factors that are relevant to their maintenance.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Ability to identify the most appropriate focus (or foci) for intervention, particularly:  </a:t>
            </a:r>
          </a:p>
          <a:p>
            <a:r>
              <a:rPr lang="en-GB" sz="1200" kern="1200" dirty="0">
                <a:solidFill>
                  <a:schemeClr val="tx1"/>
                </a:solidFill>
                <a:effectLst/>
                <a:latin typeface="+mn-lt"/>
                <a:ea typeface="+mn-ea"/>
                <a:cs typeface="+mn-cs"/>
              </a:rPr>
              <a:t> </a:t>
            </a:r>
          </a:p>
          <a:p>
            <a:pPr lvl="1"/>
            <a:r>
              <a:rPr lang="en-GB" sz="1200" kern="1200" dirty="0">
                <a:solidFill>
                  <a:schemeClr val="tx1"/>
                </a:solidFill>
                <a:effectLst/>
                <a:latin typeface="+mn-lt"/>
                <a:ea typeface="+mn-ea"/>
                <a:cs typeface="+mn-cs"/>
              </a:rPr>
              <a:t>difficulties in adjustment to the LTHC and its management </a:t>
            </a:r>
          </a:p>
          <a:p>
            <a:pPr lvl="1"/>
            <a:r>
              <a:rPr lang="en-GB" sz="1200" kern="1200" dirty="0">
                <a:solidFill>
                  <a:schemeClr val="tx1"/>
                </a:solidFill>
                <a:effectLst/>
                <a:latin typeface="+mn-lt"/>
                <a:ea typeface="+mn-ea"/>
                <a:cs typeface="+mn-cs"/>
              </a:rPr>
              <a:t>depression and/or anxiety that directly contributes to difficulties in self-management</a:t>
            </a:r>
          </a:p>
          <a:p>
            <a:pPr lvl="1"/>
            <a:r>
              <a:rPr lang="en-GB" sz="1200" kern="1200" dirty="0">
                <a:solidFill>
                  <a:schemeClr val="tx1"/>
                </a:solidFill>
                <a:effectLst/>
                <a:latin typeface="+mn-lt"/>
                <a:ea typeface="+mn-ea"/>
                <a:cs typeface="+mn-cs"/>
              </a:rPr>
              <a:t>depression and/or anxiety that is independent of the LTHC (or present </a:t>
            </a:r>
            <a:r>
              <a:rPr lang="en-GB" sz="1200" kern="1200" dirty="0" err="1">
                <a:solidFill>
                  <a:schemeClr val="tx1"/>
                </a:solidFill>
                <a:effectLst/>
                <a:latin typeface="+mn-lt"/>
                <a:ea typeface="+mn-ea"/>
                <a:cs typeface="+mn-cs"/>
              </a:rPr>
              <a:t>premorbidly</a:t>
            </a:r>
            <a:r>
              <a:rPr lang="en-GB" sz="1200" kern="1200" dirty="0">
                <a:solidFill>
                  <a:schemeClr val="tx1"/>
                </a:solidFill>
                <a:effectLst/>
                <a:latin typeface="+mn-lt"/>
                <a:ea typeface="+mn-ea"/>
                <a:cs typeface="+mn-cs"/>
              </a:rPr>
              <a:t> and exacerbated by diagnosis or symptoms)</a:t>
            </a:r>
          </a:p>
          <a:p>
            <a:endParaRPr lang="en-GB" dirty="0"/>
          </a:p>
        </p:txBody>
      </p:sp>
      <p:sp>
        <p:nvSpPr>
          <p:cNvPr id="4" name="Slide Number Placeholder 3"/>
          <p:cNvSpPr>
            <a:spLocks noGrp="1"/>
          </p:cNvSpPr>
          <p:nvPr>
            <p:ph type="sldNum" sz="quarter" idx="10"/>
          </p:nvPr>
        </p:nvSpPr>
        <p:spPr/>
        <p:txBody>
          <a:bodyPr/>
          <a:lstStyle/>
          <a:p>
            <a:fld id="{6AA44CE2-D6D5-4D20-B94E-9C79BC88EB9B}" type="slidenum">
              <a:rPr lang="en-GB" smtClean="0"/>
              <a:t>28</a:t>
            </a:fld>
            <a:endParaRPr lang="en-GB"/>
          </a:p>
        </p:txBody>
      </p:sp>
    </p:spTree>
    <p:extLst>
      <p:ext uri="{BB962C8B-B14F-4D97-AF65-F5344CB8AC3E}">
        <p14:creationId xmlns:p14="http://schemas.microsoft.com/office/powerpoint/2010/main" val="2824186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Brief intro for context: Our pathways are being developed inline with national guidance reflecting feedback from patients with LTC’s identifying ways to make psych support more accessible. We offer co located pathways increase access, reduce stigma. </a:t>
            </a:r>
          </a:p>
          <a:p>
            <a:r>
              <a:rPr lang="en-GB" dirty="0"/>
              <a:t>Co located pathways and working closely with Phys health teams facilitates adaptations to therapy.</a:t>
            </a:r>
          </a:p>
          <a:p>
            <a:endParaRPr lang="en-GB" dirty="0"/>
          </a:p>
          <a:p>
            <a:r>
              <a:rPr lang="en-GB" dirty="0"/>
              <a:t>Brief Mention current main pathways, COPD, Cardiac, Community </a:t>
            </a:r>
            <a:r>
              <a:rPr lang="en-GB" dirty="0" err="1"/>
              <a:t>dietitiens</a:t>
            </a:r>
            <a:r>
              <a:rPr lang="en-GB" dirty="0"/>
              <a:t>/IBS, dermatology, rheumatology, hypertension, diabetes</a:t>
            </a:r>
          </a:p>
          <a:p>
            <a:endParaRPr lang="en-GB" dirty="0"/>
          </a:p>
          <a:p>
            <a:r>
              <a:rPr lang="en-GB" dirty="0"/>
              <a:t>How is it different to CBT for patients without LTC’s? – Still Nice guidance, same therapies, but with</a:t>
            </a:r>
            <a:r>
              <a:rPr lang="en-GB" baseline="0" dirty="0"/>
              <a:t> focus on illness. </a:t>
            </a:r>
            <a:r>
              <a:rPr lang="en-GB" dirty="0"/>
              <a:t>CBT focuses on maladaptive</a:t>
            </a:r>
            <a:r>
              <a:rPr lang="en-GB" baseline="0" dirty="0"/>
              <a:t> beliefs that lead to patients engaging in unhelpful behaviours and have unintended consequences. Health anxiety and death anxiety common in this </a:t>
            </a:r>
            <a:r>
              <a:rPr lang="en-GB" baseline="0" dirty="0" err="1"/>
              <a:t>group,living</a:t>
            </a:r>
            <a:r>
              <a:rPr lang="en-GB" baseline="0" dirty="0"/>
              <a:t> with reminders of these - </a:t>
            </a:r>
          </a:p>
          <a:p>
            <a:endParaRPr lang="en-GB" dirty="0"/>
          </a:p>
          <a:p>
            <a:r>
              <a:rPr lang="en-GB" dirty="0"/>
              <a:t>Minor</a:t>
            </a:r>
            <a:r>
              <a:rPr lang="en-GB" baseline="0" dirty="0"/>
              <a:t> adjustments to accommodate health specific beliefs, impact of condition in pacing of session (i.e., fatigue with COPD patients), working with health specialists to get accurate understanding of patients rehabilitation needs (patients beliefs about how much exercise is safe, about the battery life of their nebulisers) and obstacles (i.e., how much exercise is safe), and impact of medication (i.e., DMARDS)</a:t>
            </a:r>
            <a:endParaRPr lang="en-GB" dirty="0"/>
          </a:p>
          <a:p>
            <a:endParaRPr lang="en-GB" dirty="0"/>
          </a:p>
          <a:p>
            <a:r>
              <a:rPr lang="en-GB" dirty="0"/>
              <a:t>Adjustments,</a:t>
            </a:r>
            <a:r>
              <a:rPr lang="en-GB" baseline="0" dirty="0"/>
              <a:t> </a:t>
            </a:r>
            <a:r>
              <a:rPr lang="en-GB" dirty="0"/>
              <a:t>practice based evidence</a:t>
            </a:r>
          </a:p>
          <a:p>
            <a:endParaRPr lang="en-GB" dirty="0"/>
          </a:p>
          <a:p>
            <a:r>
              <a:rPr lang="en-GB" dirty="0"/>
              <a:t>Increase access for an underrepresented groups</a:t>
            </a:r>
            <a:r>
              <a:rPr lang="en-GB" baseline="0" dirty="0"/>
              <a:t> older adults and men</a:t>
            </a:r>
            <a:r>
              <a:rPr lang="en-GB" dirty="0"/>
              <a:t>– patients</a:t>
            </a:r>
            <a:r>
              <a:rPr lang="en-GB" baseline="0" dirty="0"/>
              <a:t> present with physical health problems report this as their problem focus on </a:t>
            </a:r>
            <a:r>
              <a:rPr lang="en-GB" baseline="0" dirty="0" err="1"/>
              <a:t>mh</a:t>
            </a:r>
            <a:r>
              <a:rPr lang="en-GB" baseline="0" dirty="0"/>
              <a:t> can feel like this is not their main problem. </a:t>
            </a:r>
          </a:p>
          <a:p>
            <a:endParaRPr lang="en-GB" baseline="0" dirty="0"/>
          </a:p>
          <a:p>
            <a:r>
              <a:rPr lang="en-GB" baseline="0" dirty="0"/>
              <a:t>Recent data analysis from an LTC site in </a:t>
            </a:r>
            <a:r>
              <a:rPr lang="en-GB" baseline="0" dirty="0" err="1"/>
              <a:t>sussex</a:t>
            </a:r>
            <a:r>
              <a:rPr lang="en-GB" baseline="0" dirty="0"/>
              <a:t> showed that set up of their LTC service led to an increase in referrals for men, hypothesised that this is because the referral comes from a focus on their physical health problems, which they may feel is more acceptable to see their GP for.</a:t>
            </a:r>
          </a:p>
          <a:p>
            <a:endParaRPr lang="en-GB" baseline="0" dirty="0"/>
          </a:p>
          <a:p>
            <a:r>
              <a:rPr lang="en-GB" baseline="0" dirty="0"/>
              <a:t>Focused work on engaging patients to think about change, CBT is adapted to include work on patients identify personal values and how their health related behaviours  sit in this context, and using this to collaboratively establish goals the patient is motivated to work towards.</a:t>
            </a:r>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AF4C3ADA-B009-43B2-BD23-A88C21BCC0D6}" type="slidenum">
              <a:rPr lang="en-GB" smtClean="0"/>
              <a:t>29</a:t>
            </a:fld>
            <a:endParaRPr lang="en-GB"/>
          </a:p>
        </p:txBody>
      </p:sp>
    </p:spTree>
    <p:extLst>
      <p:ext uri="{BB962C8B-B14F-4D97-AF65-F5344CB8AC3E}">
        <p14:creationId xmlns:p14="http://schemas.microsoft.com/office/powerpoint/2010/main" val="2510424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47242F-E402-49B0-9AD6-6AC502B668B4}" type="datetimeFigureOut">
              <a:rPr lang="en-GB" smtClean="0"/>
              <a:t>13/05/2019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4C386-A203-4D3F-A504-F8CC8FAFFC68}"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47242F-E402-49B0-9AD6-6AC502B668B4}" type="datetimeFigureOut">
              <a:rPr lang="en-GB" smtClean="0"/>
              <a:t>13/05/2019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4C386-A203-4D3F-A504-F8CC8FAFFC6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7242F-E402-49B0-9AD6-6AC502B668B4}" type="datetimeFigureOut">
              <a:rPr lang="en-GB" smtClean="0"/>
              <a:t>13/05/2019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4C386-A203-4D3F-A504-F8CC8FAFFC6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47242F-E402-49B0-9AD6-6AC502B668B4}" type="datetimeFigureOut">
              <a:rPr lang="en-GB" smtClean="0"/>
              <a:t>13/05/2019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4C386-A203-4D3F-A504-F8CC8FAFFC6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47242F-E402-49B0-9AD6-6AC502B668B4}" type="datetimeFigureOut">
              <a:rPr lang="en-GB" smtClean="0"/>
              <a:t>13/05/2019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4C386-A203-4D3F-A504-F8CC8FAFFC68}"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47242F-E402-49B0-9AD6-6AC502B668B4}" type="datetimeFigureOut">
              <a:rPr lang="en-GB" smtClean="0"/>
              <a:t>13/05/2019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4C386-A203-4D3F-A504-F8CC8FAFFC6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47242F-E402-49B0-9AD6-6AC502B668B4}" type="datetimeFigureOut">
              <a:rPr lang="en-GB" smtClean="0"/>
              <a:t>13/05/2019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64C386-A203-4D3F-A504-F8CC8FAFFC68}"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47242F-E402-49B0-9AD6-6AC502B668B4}" type="datetimeFigureOut">
              <a:rPr lang="en-GB" smtClean="0"/>
              <a:t>13/05/2019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64C386-A203-4D3F-A504-F8CC8FAFFC6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7242F-E402-49B0-9AD6-6AC502B668B4}" type="datetimeFigureOut">
              <a:rPr lang="en-GB" smtClean="0"/>
              <a:t>13/05/2019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64C386-A203-4D3F-A504-F8CC8FAFFC6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47242F-E402-49B0-9AD6-6AC502B668B4}" type="datetimeFigureOut">
              <a:rPr lang="en-GB" smtClean="0"/>
              <a:t>13/05/2019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4C386-A203-4D3F-A504-F8CC8FAFFC68}"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47242F-E402-49B0-9AD6-6AC502B668B4}" type="datetimeFigureOut">
              <a:rPr lang="en-GB" smtClean="0"/>
              <a:t>13/05/2019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4C386-A203-4D3F-A504-F8CC8FAFFC6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147242F-E402-49B0-9AD6-6AC502B668B4}" type="datetimeFigureOut">
              <a:rPr lang="en-GB" smtClean="0"/>
              <a:t>13/05/2019</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864C386-A203-4D3F-A504-F8CC8FAFFC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728191"/>
          </a:xfrm>
        </p:spPr>
        <p:txBody>
          <a:bodyPr>
            <a:noAutofit/>
          </a:bodyPr>
          <a:lstStyle/>
          <a:p>
            <a:r>
              <a:rPr lang="en-GB" sz="4000" dirty="0"/>
              <a:t>Autism and ADHD in Adults</a:t>
            </a:r>
            <a:br>
              <a:rPr lang="en-GB" sz="4000" dirty="0"/>
            </a:br>
            <a:r>
              <a:rPr lang="en-GB" sz="2800" dirty="0"/>
              <a:t>similarities and differences</a:t>
            </a:r>
            <a:r>
              <a:rPr lang="en-GB" sz="4000" dirty="0"/>
              <a:t/>
            </a:r>
            <a:br>
              <a:rPr lang="en-GB" sz="4000" dirty="0"/>
            </a:br>
            <a:r>
              <a:rPr lang="en-GB" sz="4000" dirty="0"/>
              <a:t>15</a:t>
            </a:r>
            <a:r>
              <a:rPr lang="en-GB" sz="4000" baseline="30000" dirty="0"/>
              <a:t>th</a:t>
            </a:r>
            <a:r>
              <a:rPr lang="en-GB" sz="4000" dirty="0"/>
              <a:t> May 2019 </a:t>
            </a:r>
          </a:p>
        </p:txBody>
      </p:sp>
      <p:sp>
        <p:nvSpPr>
          <p:cNvPr id="3" name="Subtitle 2"/>
          <p:cNvSpPr>
            <a:spLocks noGrp="1"/>
          </p:cNvSpPr>
          <p:nvPr>
            <p:ph type="subTitle" idx="1"/>
          </p:nvPr>
        </p:nvSpPr>
        <p:spPr/>
        <p:txBody>
          <a:bodyPr>
            <a:normAutofit/>
          </a:bodyPr>
          <a:lstStyle/>
          <a:p>
            <a:r>
              <a:rPr lang="en-GB" dirty="0"/>
              <a:t>Dr Laura Checkley</a:t>
            </a:r>
          </a:p>
          <a:p>
            <a:r>
              <a:rPr lang="en-GB" dirty="0"/>
              <a:t>Consultant Psychiatrist, City and Hackney Autism Service</a:t>
            </a:r>
          </a:p>
          <a:p>
            <a:r>
              <a:rPr lang="en-GB" dirty="0"/>
              <a:t>East London Foundation Trust</a:t>
            </a:r>
          </a:p>
        </p:txBody>
      </p:sp>
    </p:spTree>
    <p:extLst>
      <p:ext uri="{BB962C8B-B14F-4D97-AF65-F5344CB8AC3E}">
        <p14:creationId xmlns:p14="http://schemas.microsoft.com/office/powerpoint/2010/main" val="3964567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noChangeArrowheads="1"/>
          </p:cNvSpPr>
          <p:nvPr>
            <p:ph type="title"/>
          </p:nvPr>
        </p:nvSpPr>
        <p:spPr/>
        <p:txBody>
          <a:bodyPr>
            <a:normAutofit fontScale="90000"/>
          </a:bodyPr>
          <a:lstStyle/>
          <a:p>
            <a:r>
              <a:rPr lang="en-US" altLang="en-US" smtClean="0"/>
              <a:t>Additional guidance on when to consider trauma</a:t>
            </a:r>
          </a:p>
        </p:txBody>
      </p:sp>
      <p:sp>
        <p:nvSpPr>
          <p:cNvPr id="22530" name="Content Placeholder 2"/>
          <p:cNvSpPr>
            <a:spLocks noGrp="1" noChangeArrowheads="1"/>
          </p:cNvSpPr>
          <p:nvPr>
            <p:ph idx="1"/>
          </p:nvPr>
        </p:nvSpPr>
        <p:spPr/>
        <p:txBody>
          <a:bodyPr/>
          <a:lstStyle/>
          <a:p>
            <a:pPr marL="0" indent="0">
              <a:buFontTx/>
              <a:buNone/>
            </a:pPr>
            <a:endParaRPr lang="en-GB" altLang="en-US" sz="2800" smtClean="0"/>
          </a:p>
          <a:p>
            <a:pPr marL="0" indent="0">
              <a:buFontTx/>
              <a:buNone/>
            </a:pPr>
            <a:r>
              <a:rPr lang="en-GB" altLang="en-US" sz="2800" smtClean="0"/>
              <a:t>1.1.5 For people with unexplained physical symptoms who repeatedly attend health services, think about asking whether they have experienced 1 or more traumatic events and provide specific examples of traumatic events (see recommendation 1.1.2). </a:t>
            </a:r>
            <a:endParaRPr lang="en-US" altLang="en-US" smtClean="0"/>
          </a:p>
        </p:txBody>
      </p:sp>
    </p:spTree>
    <p:extLst>
      <p:ext uri="{BB962C8B-B14F-4D97-AF65-F5344CB8AC3E}">
        <p14:creationId xmlns:p14="http://schemas.microsoft.com/office/powerpoint/2010/main" val="2947813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noChangeArrowheads="1"/>
          </p:cNvSpPr>
          <p:nvPr>
            <p:ph type="title"/>
          </p:nvPr>
        </p:nvSpPr>
        <p:spPr/>
        <p:txBody>
          <a:bodyPr>
            <a:normAutofit fontScale="90000"/>
          </a:bodyPr>
          <a:lstStyle/>
          <a:p>
            <a:r>
              <a:rPr lang="en-US" altLang="en-US" smtClean="0"/>
              <a:t>Additional guidance for particular groups</a:t>
            </a:r>
          </a:p>
        </p:txBody>
      </p:sp>
      <p:sp>
        <p:nvSpPr>
          <p:cNvPr id="23554" name="Content Placeholder 2"/>
          <p:cNvSpPr>
            <a:spLocks noGrp="1" noChangeArrowheads="1"/>
          </p:cNvSpPr>
          <p:nvPr>
            <p:ph idx="1"/>
          </p:nvPr>
        </p:nvSpPr>
        <p:spPr/>
        <p:txBody>
          <a:bodyPr/>
          <a:lstStyle/>
          <a:p>
            <a:endParaRPr lang="en-GB" altLang="en-US" sz="2800" smtClean="0"/>
          </a:p>
          <a:p>
            <a:r>
              <a:rPr lang="en-GB" altLang="en-US" sz="2800" smtClean="0"/>
              <a:t>1.1.9. For refugees and asylum seekers at high risk of PTSD, think about the routine use of a validated, brief screening instrument for PTSD as part of any comprehensive physical and mental health screen. </a:t>
            </a:r>
            <a:endParaRPr lang="en-US" altLang="en-US" sz="2800" smtClean="0"/>
          </a:p>
        </p:txBody>
      </p:sp>
    </p:spTree>
    <p:extLst>
      <p:ext uri="{BB962C8B-B14F-4D97-AF65-F5344CB8AC3E}">
        <p14:creationId xmlns:p14="http://schemas.microsoft.com/office/powerpoint/2010/main" val="2645659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noChangeArrowheads="1"/>
          </p:cNvSpPr>
          <p:nvPr>
            <p:ph type="title"/>
          </p:nvPr>
        </p:nvSpPr>
        <p:spPr/>
        <p:txBody>
          <a:bodyPr>
            <a:normAutofit fontScale="90000"/>
          </a:bodyPr>
          <a:lstStyle/>
          <a:p>
            <a:r>
              <a:rPr lang="en-US" altLang="en-US" smtClean="0"/>
              <a:t>Guidance for Primary/ Secondary care interface</a:t>
            </a:r>
          </a:p>
        </p:txBody>
      </p:sp>
      <p:sp>
        <p:nvSpPr>
          <p:cNvPr id="24578" name="Content Placeholder 2"/>
          <p:cNvSpPr>
            <a:spLocks noGrp="1" noChangeArrowheads="1"/>
          </p:cNvSpPr>
          <p:nvPr>
            <p:ph idx="1"/>
          </p:nvPr>
        </p:nvSpPr>
        <p:spPr/>
        <p:txBody>
          <a:bodyPr/>
          <a:lstStyle/>
          <a:p>
            <a:pPr marL="0" indent="0">
              <a:buFontTx/>
              <a:buNone/>
            </a:pPr>
            <a:endParaRPr lang="en-GB" altLang="en-US" sz="2800" smtClean="0"/>
          </a:p>
          <a:p>
            <a:pPr marL="0" indent="0">
              <a:buFontTx/>
              <a:buNone/>
            </a:pPr>
            <a:r>
              <a:rPr lang="en-GB" altLang="en-US" sz="2800" smtClean="0"/>
              <a:t>1.2.1  For people with clinically important symptoms of PTSD presenting in primary care, GPs should take responsibility for assessment and initial coordination of care. This includes determining the need for emergency physical or mental health assessment. </a:t>
            </a:r>
            <a:endParaRPr lang="en-US" altLang="en-US" sz="2800" smtClean="0"/>
          </a:p>
        </p:txBody>
      </p:sp>
    </p:spTree>
    <p:extLst>
      <p:ext uri="{BB962C8B-B14F-4D97-AF65-F5344CB8AC3E}">
        <p14:creationId xmlns:p14="http://schemas.microsoft.com/office/powerpoint/2010/main" val="2190416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noChangeArrowheads="1"/>
          </p:cNvSpPr>
          <p:nvPr>
            <p:ph type="title"/>
          </p:nvPr>
        </p:nvSpPr>
        <p:spPr/>
        <p:txBody>
          <a:bodyPr>
            <a:normAutofit fontScale="90000"/>
          </a:bodyPr>
          <a:lstStyle/>
          <a:p>
            <a:r>
              <a:rPr lang="en-US" altLang="en-US" smtClean="0"/>
              <a:t>Guidance on when PTSD links to legal process</a:t>
            </a:r>
          </a:p>
        </p:txBody>
      </p:sp>
      <p:sp>
        <p:nvSpPr>
          <p:cNvPr id="25602" name="Content Placeholder 2"/>
          <p:cNvSpPr>
            <a:spLocks noGrp="1" noChangeArrowheads="1"/>
          </p:cNvSpPr>
          <p:nvPr>
            <p:ph idx="1"/>
          </p:nvPr>
        </p:nvSpPr>
        <p:spPr/>
        <p:txBody>
          <a:bodyPr/>
          <a:lstStyle/>
          <a:p>
            <a:pPr marL="0" indent="0">
              <a:buFontTx/>
              <a:buNone/>
            </a:pPr>
            <a:endParaRPr lang="en-GB" altLang="en-US" sz="2800" smtClean="0"/>
          </a:p>
          <a:p>
            <a:pPr marL="0" indent="0">
              <a:buFontTx/>
              <a:buNone/>
            </a:pPr>
            <a:r>
              <a:rPr lang="en-GB" altLang="en-US" sz="2800" smtClean="0"/>
              <a:t>1.3.2. Do not delay or withhold treatment for PTSD solely because of court proceedings or applications for compensation. Discuss with the person the implications of the timing of any treatment to help them make an informed decision about if and when to proceed.</a:t>
            </a:r>
            <a:endParaRPr lang="en-US" altLang="en-US" smtClean="0"/>
          </a:p>
        </p:txBody>
      </p:sp>
    </p:spTree>
    <p:extLst>
      <p:ext uri="{BB962C8B-B14F-4D97-AF65-F5344CB8AC3E}">
        <p14:creationId xmlns:p14="http://schemas.microsoft.com/office/powerpoint/2010/main" val="1476418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noChangeArrowheads="1"/>
          </p:cNvSpPr>
          <p:nvPr>
            <p:ph type="title"/>
          </p:nvPr>
        </p:nvSpPr>
        <p:spPr/>
        <p:txBody>
          <a:bodyPr/>
          <a:lstStyle/>
          <a:p>
            <a:r>
              <a:rPr lang="en-US" altLang="en-US" smtClean="0"/>
              <a:t>Treatment: Medication</a:t>
            </a:r>
          </a:p>
        </p:txBody>
      </p:sp>
      <p:sp>
        <p:nvSpPr>
          <p:cNvPr id="26626" name="Content Placeholder 2">
            <a:extLst>
              <a:ext uri="{FF2B5EF4-FFF2-40B4-BE49-F238E27FC236}">
                <a16:creationId xmlns:a16="http://schemas.microsoft.com/office/drawing/2014/main" xmlns="" id="{1AC7AE84-4DD0-704E-B64D-AE69B87B84E5}"/>
              </a:ext>
            </a:extLst>
          </p:cNvPr>
          <p:cNvSpPr>
            <a:spLocks noGrp="1" noChangeArrowheads="1"/>
          </p:cNvSpPr>
          <p:nvPr>
            <p:ph idx="1"/>
          </p:nvPr>
        </p:nvSpPr>
        <p:spPr/>
        <p:txBody>
          <a:bodyPr/>
          <a:lstStyle/>
          <a:p>
            <a:pPr>
              <a:defRPr/>
            </a:pPr>
            <a:r>
              <a:rPr lang="en-GB" altLang="en-US" sz="1800" dirty="0"/>
              <a:t>Drug treatments for adults </a:t>
            </a:r>
          </a:p>
          <a:p>
            <a:pPr>
              <a:defRPr/>
            </a:pPr>
            <a:r>
              <a:rPr lang="en-GB" altLang="en-US" sz="1800" dirty="0"/>
              <a:t>1.6.24  Do not offer drug treatments, including benzodiazepines, to prevent PTSD in adults. </a:t>
            </a:r>
          </a:p>
          <a:p>
            <a:pPr>
              <a:defRPr/>
            </a:pPr>
            <a:r>
              <a:rPr lang="en-GB" altLang="en-US" sz="1800" dirty="0"/>
              <a:t>1.6.25  Consider venlafaxine or a selective serotonin reuptake inhibitor (SSRI), such as sertraline for adults with a diagnosis of PTSD if the person has a preference for drug treatment. Review this treatment regularly. </a:t>
            </a:r>
          </a:p>
          <a:p>
            <a:pPr>
              <a:defRPr/>
            </a:pPr>
            <a:r>
              <a:rPr lang="en-GB" altLang="en-US" sz="1800" dirty="0"/>
              <a:t>1.6.26  Consider antipsychotics such as risperidone, in addition to psychological therapies to manage symptoms for adults with a diagnosis of PTSD if: </a:t>
            </a:r>
          </a:p>
          <a:p>
            <a:pPr marL="0" indent="0">
              <a:buFontTx/>
              <a:buNone/>
              <a:defRPr/>
            </a:pPr>
            <a:r>
              <a:rPr lang="en-GB" altLang="en-US" sz="1800" dirty="0"/>
              <a:t>disabling symptoms and behaviours (severe hyperarousal, psychotic symptoms) </a:t>
            </a:r>
          </a:p>
          <a:p>
            <a:pPr marL="0" indent="0">
              <a:buFontTx/>
              <a:buNone/>
              <a:defRPr/>
            </a:pPr>
            <a:r>
              <a:rPr lang="en-GB" altLang="en-US" sz="1800" dirty="0"/>
              <a:t>not responded to other drug or psychological treatments. </a:t>
            </a:r>
          </a:p>
          <a:p>
            <a:pPr marL="0" indent="0">
              <a:buFontTx/>
              <a:buNone/>
              <a:defRPr/>
            </a:pPr>
            <a:r>
              <a:rPr lang="en-GB" altLang="en-US" sz="1800" dirty="0"/>
              <a:t>(should </a:t>
            </a:r>
            <a:r>
              <a:rPr lang="en-GB" altLang="en-US" sz="1800" dirty="0" err="1"/>
              <a:t>bestarted</a:t>
            </a:r>
            <a:r>
              <a:rPr lang="en-GB" altLang="en-US" sz="1800" dirty="0"/>
              <a:t> and reviewed by a specialist)</a:t>
            </a:r>
            <a:endParaRPr lang="en-US" altLang="en-US" sz="1800" dirty="0"/>
          </a:p>
          <a:p>
            <a:pPr marL="0" indent="0">
              <a:buFontTx/>
              <a:buNone/>
              <a:defRPr/>
            </a:pPr>
            <a:endParaRPr lang="en-US" altLang="en-US" sz="1800" dirty="0"/>
          </a:p>
        </p:txBody>
      </p:sp>
    </p:spTree>
    <p:extLst>
      <p:ext uri="{BB962C8B-B14F-4D97-AF65-F5344CB8AC3E}">
        <p14:creationId xmlns:p14="http://schemas.microsoft.com/office/powerpoint/2010/main" val="2173640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noChangeArrowheads="1"/>
          </p:cNvSpPr>
          <p:nvPr>
            <p:ph type="title"/>
          </p:nvPr>
        </p:nvSpPr>
        <p:spPr/>
        <p:txBody>
          <a:bodyPr/>
          <a:lstStyle/>
          <a:p>
            <a:r>
              <a:rPr lang="en-US" altLang="en-US" smtClean="0"/>
              <a:t>PTSD &amp; Depression &amp; Substances</a:t>
            </a:r>
          </a:p>
        </p:txBody>
      </p:sp>
      <p:sp>
        <p:nvSpPr>
          <p:cNvPr id="25602" name="Content Placeholder 2">
            <a:extLst>
              <a:ext uri="{FF2B5EF4-FFF2-40B4-BE49-F238E27FC236}">
                <a16:creationId xmlns:a16="http://schemas.microsoft.com/office/drawing/2014/main" xmlns="" id="{36D8D39E-AA98-3640-A594-E8F1E6009D97}"/>
              </a:ext>
            </a:extLst>
          </p:cNvPr>
          <p:cNvSpPr>
            <a:spLocks noGrp="1" noChangeArrowheads="1"/>
          </p:cNvSpPr>
          <p:nvPr>
            <p:ph idx="1"/>
          </p:nvPr>
        </p:nvSpPr>
        <p:spPr/>
        <p:txBody>
          <a:bodyPr/>
          <a:lstStyle/>
          <a:p>
            <a:pPr marL="0" indent="0">
              <a:buFontTx/>
              <a:buNone/>
              <a:defRPr/>
            </a:pPr>
            <a:r>
              <a:rPr lang="en-GB" altLang="en-US" sz="1800" dirty="0"/>
              <a:t>1.7.1  For people presenting with PTSD and depression: </a:t>
            </a:r>
          </a:p>
          <a:p>
            <a:pPr>
              <a:defRPr/>
            </a:pPr>
            <a:r>
              <a:rPr lang="en-GB" altLang="en-US" sz="1800" dirty="0"/>
              <a:t>usually treat the PTSD first because the depression will often improve with successful PTSD treatment </a:t>
            </a:r>
          </a:p>
          <a:p>
            <a:pPr>
              <a:defRPr/>
            </a:pPr>
            <a:r>
              <a:rPr lang="en-GB" altLang="en-US" sz="1800" dirty="0"/>
              <a:t>treat the depression first if it is severe enough to make psychological treatment of the PTSD difficult, or there is a risk of the person harming themselves or others. </a:t>
            </a:r>
          </a:p>
          <a:p>
            <a:pPr marL="0" indent="0">
              <a:buFontTx/>
              <a:buNone/>
              <a:defRPr/>
            </a:pPr>
            <a:r>
              <a:rPr lang="en-GB" altLang="en-US" sz="1800" dirty="0"/>
              <a:t>1.7.2  Do not exclude people with PTSD from treatment based solely on comorbid drug or alcohol misuse. </a:t>
            </a:r>
          </a:p>
          <a:p>
            <a:pPr marL="0" indent="0">
              <a:buFontTx/>
              <a:buNone/>
              <a:defRPr/>
            </a:pPr>
            <a:endParaRPr lang="en-GB" altLang="en-US" sz="1800" dirty="0"/>
          </a:p>
          <a:p>
            <a:pPr marL="0" indent="0">
              <a:buFontTx/>
              <a:buNone/>
              <a:defRPr/>
            </a:pPr>
            <a:r>
              <a:rPr lang="en-GB" altLang="en-US" sz="1800" dirty="0"/>
              <a:t>RATIONALE –</a:t>
            </a:r>
          </a:p>
          <a:p>
            <a:pPr marL="0" indent="0">
              <a:buFontTx/>
              <a:buNone/>
              <a:defRPr/>
            </a:pPr>
            <a:r>
              <a:rPr lang="en-GB" altLang="en-US" sz="1800" dirty="0"/>
              <a:t>There was a lack of evidence on care for people with PTSD and complex needs, including people with coexisting conditions such as depression or substance misuse, so the committee used a formal consensus method to agree some overarching principles. </a:t>
            </a:r>
          </a:p>
          <a:p>
            <a:pPr>
              <a:defRPr/>
            </a:pPr>
            <a:endParaRPr lang="en-GB" altLang="en-US" dirty="0"/>
          </a:p>
          <a:p>
            <a:pPr>
              <a:defRPr/>
            </a:pPr>
            <a:endParaRPr lang="en-US" altLang="en-US" dirty="0"/>
          </a:p>
        </p:txBody>
      </p:sp>
    </p:spTree>
    <p:extLst>
      <p:ext uri="{BB962C8B-B14F-4D97-AF65-F5344CB8AC3E}">
        <p14:creationId xmlns:p14="http://schemas.microsoft.com/office/powerpoint/2010/main" val="3104407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755650" y="2133600"/>
            <a:ext cx="7772400" cy="2232025"/>
          </a:xfrm>
        </p:spPr>
        <p:txBody>
          <a:bodyPr/>
          <a:lstStyle/>
          <a:p>
            <a:r>
              <a:rPr lang="en-US" altLang="en-US" sz="3600" b="1" smtClean="0">
                <a:latin typeface="Calibri" panose="020F0502020204030204" pitchFamily="34" charset="0"/>
              </a:rPr>
              <a:t>Update on dementia: NICE Guidance</a:t>
            </a:r>
            <a:br>
              <a:rPr lang="en-US" altLang="en-US" sz="3600" b="1" smtClean="0">
                <a:latin typeface="Calibri" panose="020F0502020204030204" pitchFamily="34" charset="0"/>
              </a:rPr>
            </a:br>
            <a:r>
              <a:rPr lang="en-US" altLang="en-US" sz="3600" b="1" smtClean="0">
                <a:latin typeface="Calibri" panose="020F0502020204030204" pitchFamily="34" charset="0"/>
              </a:rPr>
              <a:t/>
            </a:r>
            <a:br>
              <a:rPr lang="en-US" altLang="en-US" sz="3600" b="1" smtClean="0">
                <a:latin typeface="Calibri" panose="020F0502020204030204" pitchFamily="34" charset="0"/>
              </a:rPr>
            </a:br>
            <a:r>
              <a:rPr lang="en-GB" altLang="en-US" sz="2400" smtClean="0"/>
              <a:t>NICE guideline [NG97] Published date: June 2018 </a:t>
            </a:r>
            <a:br>
              <a:rPr lang="en-GB" altLang="en-US" sz="2400" smtClean="0"/>
            </a:br>
            <a:r>
              <a:rPr lang="en-US" altLang="en-US" sz="3600" smtClean="0"/>
              <a:t/>
            </a:r>
            <a:br>
              <a:rPr lang="en-US" altLang="en-US" sz="3600" smtClean="0"/>
            </a:br>
            <a:r>
              <a:rPr lang="en-US" altLang="en-US" sz="3600" b="1" smtClean="0">
                <a:latin typeface="Calibri" panose="020F0502020204030204" pitchFamily="34" charset="0"/>
              </a:rPr>
              <a:t> </a:t>
            </a:r>
            <a:r>
              <a:rPr lang="en-GB" altLang="en-US" sz="2000" smtClean="0">
                <a:solidFill>
                  <a:srgbClr val="3B5A6F"/>
                </a:solidFill>
              </a:rPr>
              <a:t/>
            </a:r>
            <a:br>
              <a:rPr lang="en-GB" altLang="en-US" sz="2000" smtClean="0">
                <a:solidFill>
                  <a:srgbClr val="3B5A6F"/>
                </a:solidFill>
              </a:rPr>
            </a:br>
            <a:endParaRPr lang="en-US" altLang="en-US" sz="2000" smtClean="0">
              <a:solidFill>
                <a:srgbClr val="3B5A6F"/>
              </a:solidFill>
            </a:endParaRPr>
          </a:p>
        </p:txBody>
      </p:sp>
      <p:pic>
        <p:nvPicPr>
          <p:cNvPr id="1843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25" y="5686425"/>
            <a:ext cx="8713788"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6497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noChangeArrowheads="1"/>
          </p:cNvSpPr>
          <p:nvPr>
            <p:ph type="title"/>
          </p:nvPr>
        </p:nvSpPr>
        <p:spPr/>
        <p:txBody>
          <a:bodyPr/>
          <a:lstStyle/>
          <a:p>
            <a:r>
              <a:rPr lang="en-GB" altLang="en-US" u="sng" smtClean="0"/>
              <a:t>Delirium vs dementia:</a:t>
            </a:r>
            <a:endParaRPr lang="en-GB" altLang="en-US" smtClean="0"/>
          </a:p>
        </p:txBody>
      </p:sp>
      <p:sp>
        <p:nvSpPr>
          <p:cNvPr id="20482" name="Content Placeholder 2"/>
          <p:cNvSpPr>
            <a:spLocks noGrp="1" noChangeArrowheads="1"/>
          </p:cNvSpPr>
          <p:nvPr>
            <p:ph idx="1"/>
          </p:nvPr>
        </p:nvSpPr>
        <p:spPr/>
        <p:txBody>
          <a:bodyPr/>
          <a:lstStyle/>
          <a:p>
            <a:r>
              <a:rPr lang="en-GB" altLang="en-US" smtClean="0"/>
              <a:t>Collateral and timescale help</a:t>
            </a:r>
          </a:p>
          <a:p>
            <a:r>
              <a:rPr lang="en-GB" altLang="en-US" smtClean="0"/>
              <a:t>LOC/arousal</a:t>
            </a:r>
          </a:p>
          <a:p>
            <a:r>
              <a:rPr lang="en-GB" altLang="en-US" smtClean="0"/>
              <a:t>Cognitive assessment tools won’t help</a:t>
            </a:r>
          </a:p>
          <a:p>
            <a:r>
              <a:rPr lang="en-GB" altLang="en-US" smtClean="0"/>
              <a:t>If in doubt treat for delirium first</a:t>
            </a:r>
          </a:p>
          <a:p>
            <a:endParaRPr lang="en-GB" altLang="en-US" sz="2400" smtClean="0"/>
          </a:p>
          <a:p>
            <a:endParaRPr lang="en-GB" altLang="en-US" sz="2400" smtClean="0"/>
          </a:p>
          <a:p>
            <a:endParaRPr lang="en-US" altLang="en-US" smtClean="0"/>
          </a:p>
        </p:txBody>
      </p:sp>
    </p:spTree>
    <p:extLst>
      <p:ext uri="{BB962C8B-B14F-4D97-AF65-F5344CB8AC3E}">
        <p14:creationId xmlns:p14="http://schemas.microsoft.com/office/powerpoint/2010/main" val="3751384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noChangeArrowheads="1"/>
          </p:cNvSpPr>
          <p:nvPr>
            <p:ph type="title"/>
          </p:nvPr>
        </p:nvSpPr>
        <p:spPr/>
        <p:txBody>
          <a:bodyPr/>
          <a:lstStyle/>
          <a:p>
            <a:r>
              <a:rPr lang="en-GB" altLang="en-US" u="sng" smtClean="0"/>
              <a:t>Assessment:</a:t>
            </a:r>
            <a:endParaRPr lang="en-GB" altLang="en-US" smtClean="0"/>
          </a:p>
        </p:txBody>
      </p:sp>
      <p:sp>
        <p:nvSpPr>
          <p:cNvPr id="21506" name="Content Placeholder 2"/>
          <p:cNvSpPr>
            <a:spLocks noGrp="1" noChangeArrowheads="1"/>
          </p:cNvSpPr>
          <p:nvPr>
            <p:ph idx="1"/>
          </p:nvPr>
        </p:nvSpPr>
        <p:spPr/>
        <p:txBody>
          <a:bodyPr/>
          <a:lstStyle/>
          <a:p>
            <a:r>
              <a:rPr lang="en-GB" altLang="en-US" sz="2400" smtClean="0"/>
              <a:t>Get collateral</a:t>
            </a:r>
          </a:p>
          <a:p>
            <a:r>
              <a:rPr lang="en-GB" altLang="en-US" sz="2400" smtClean="0"/>
              <a:t>Physical, bloods</a:t>
            </a:r>
          </a:p>
          <a:p>
            <a:r>
              <a:rPr lang="en-GB" altLang="en-US" sz="2400" smtClean="0"/>
              <a:t>Cognitive testing, normal score doesn’t mean no dementia </a:t>
            </a:r>
          </a:p>
          <a:p>
            <a:r>
              <a:rPr lang="en-GB" altLang="en-US" sz="2400" smtClean="0"/>
              <a:t>Look for reversible causes: delirium, depression, sensory impairment, anticholinergics and other medications</a:t>
            </a:r>
          </a:p>
          <a:p>
            <a:r>
              <a:rPr lang="en-GB" altLang="en-US" sz="2400" smtClean="0"/>
              <a:t>Refer to memory assessment service</a:t>
            </a:r>
          </a:p>
          <a:p>
            <a:endParaRPr lang="en-GB" altLang="en-US" sz="2400" smtClean="0"/>
          </a:p>
          <a:p>
            <a:endParaRPr lang="en-US" altLang="en-US" smtClean="0"/>
          </a:p>
        </p:txBody>
      </p:sp>
    </p:spTree>
    <p:extLst>
      <p:ext uri="{BB962C8B-B14F-4D97-AF65-F5344CB8AC3E}">
        <p14:creationId xmlns:p14="http://schemas.microsoft.com/office/powerpoint/2010/main" val="442381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noChangeArrowheads="1"/>
          </p:cNvSpPr>
          <p:nvPr>
            <p:ph type="title"/>
          </p:nvPr>
        </p:nvSpPr>
        <p:spPr/>
        <p:txBody>
          <a:bodyPr/>
          <a:lstStyle/>
          <a:p>
            <a:r>
              <a:rPr lang="en-GB" altLang="en-US" u="sng" smtClean="0"/>
              <a:t>Management:</a:t>
            </a:r>
            <a:endParaRPr lang="en-GB" altLang="en-US" smtClean="0"/>
          </a:p>
        </p:txBody>
      </p:sp>
      <p:sp>
        <p:nvSpPr>
          <p:cNvPr id="22530" name="Content Placeholder 2"/>
          <p:cNvSpPr>
            <a:spLocks noGrp="1" noChangeArrowheads="1"/>
          </p:cNvSpPr>
          <p:nvPr>
            <p:ph idx="1"/>
          </p:nvPr>
        </p:nvSpPr>
        <p:spPr/>
        <p:txBody>
          <a:bodyPr/>
          <a:lstStyle/>
          <a:p>
            <a:r>
              <a:rPr lang="en-GB" altLang="en-US" smtClean="0"/>
              <a:t>Involve in decision making, give information, care planning, advanced care planning (LPA)</a:t>
            </a:r>
          </a:p>
          <a:p>
            <a:r>
              <a:rPr lang="en-GB" altLang="en-US" smtClean="0"/>
              <a:t>Support carers</a:t>
            </a:r>
          </a:p>
          <a:p>
            <a:r>
              <a:rPr lang="en-GB" altLang="en-US" smtClean="0"/>
              <a:t>Assess capacity for decisions </a:t>
            </a:r>
          </a:p>
          <a:p>
            <a:r>
              <a:rPr lang="en-GB" altLang="en-US" smtClean="0"/>
              <a:t>Cognitive stimulation, reminiscence, cognitive rehab/ot </a:t>
            </a:r>
          </a:p>
        </p:txBody>
      </p:sp>
    </p:spTree>
    <p:extLst>
      <p:ext uri="{BB962C8B-B14F-4D97-AF65-F5344CB8AC3E}">
        <p14:creationId xmlns:p14="http://schemas.microsoft.com/office/powerpoint/2010/main" val="41722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57350" y="228600"/>
            <a:ext cx="5829300" cy="896938"/>
          </a:xfrm>
        </p:spPr>
        <p:txBody>
          <a:bodyPr/>
          <a:lstStyle/>
          <a:p>
            <a:pPr algn="ctr"/>
            <a:r>
              <a:rPr lang="en-GB" altLang="en-US" sz="3600" b="1" dirty="0">
                <a:solidFill>
                  <a:srgbClr val="C00000"/>
                </a:solidFill>
              </a:rPr>
              <a:t>What is Autism? </a:t>
            </a:r>
          </a:p>
        </p:txBody>
      </p:sp>
      <p:sp>
        <p:nvSpPr>
          <p:cNvPr id="3" name="Content Placeholder 2"/>
          <p:cNvSpPr>
            <a:spLocks noGrp="1"/>
          </p:cNvSpPr>
          <p:nvPr>
            <p:ph idx="1"/>
          </p:nvPr>
        </p:nvSpPr>
        <p:spPr>
          <a:xfrm>
            <a:off x="1043608" y="1412776"/>
            <a:ext cx="7200800" cy="4824512"/>
          </a:xfrm>
        </p:spPr>
        <p:txBody>
          <a:bodyPr rtlCol="0">
            <a:normAutofit/>
          </a:bodyPr>
          <a:lstStyle/>
          <a:p>
            <a:pPr marL="384048" indent="-384048" fontAlgn="auto">
              <a:buClr>
                <a:srgbClr val="009600"/>
              </a:buClr>
              <a:defRPr/>
            </a:pPr>
            <a:r>
              <a:rPr lang="en-GB" dirty="0">
                <a:cs typeface="Arial" panose="020B0604020202020204" pitchFamily="34" charset="0"/>
              </a:rPr>
              <a:t>Autism is a lifelong developmental condition</a:t>
            </a:r>
          </a:p>
          <a:p>
            <a:pPr marL="384048" indent="-384048" fontAlgn="auto">
              <a:buClr>
                <a:srgbClr val="009600"/>
              </a:buClr>
              <a:defRPr/>
            </a:pPr>
            <a:r>
              <a:rPr lang="en-GB" dirty="0">
                <a:cs typeface="Arial" panose="020B0604020202020204" pitchFamily="34" charset="0"/>
              </a:rPr>
              <a:t>Triad of impairments:</a:t>
            </a:r>
          </a:p>
          <a:p>
            <a:pPr lvl="1" indent="-384048">
              <a:buClr>
                <a:srgbClr val="009600"/>
              </a:buClr>
              <a:defRPr/>
            </a:pPr>
            <a:r>
              <a:rPr lang="en-GB" dirty="0">
                <a:cs typeface="Arial" panose="020B0604020202020204" pitchFamily="34" charset="0"/>
              </a:rPr>
              <a:t>Difficulty with social interaction</a:t>
            </a:r>
          </a:p>
          <a:p>
            <a:pPr lvl="2" indent="-384048">
              <a:buClr>
                <a:srgbClr val="009600"/>
              </a:buClr>
              <a:defRPr/>
            </a:pPr>
            <a:r>
              <a:rPr lang="en-GB" dirty="0">
                <a:cs typeface="Arial" panose="020B0604020202020204" pitchFamily="34" charset="0"/>
              </a:rPr>
              <a:t>E.g. prefers own company or 1 to 1 interactions, try to work out the rules of social interaction, difficulty interpreting facial expressions</a:t>
            </a:r>
          </a:p>
          <a:p>
            <a:pPr lvl="1" indent="-384048">
              <a:buClr>
                <a:srgbClr val="009600"/>
              </a:buClr>
              <a:defRPr/>
            </a:pPr>
            <a:r>
              <a:rPr lang="en-GB" dirty="0">
                <a:cs typeface="Arial" panose="020B0604020202020204" pitchFamily="34" charset="0"/>
              </a:rPr>
              <a:t>Difficulty with social communication</a:t>
            </a:r>
          </a:p>
          <a:p>
            <a:pPr lvl="2" indent="-384048">
              <a:buClr>
                <a:srgbClr val="009600"/>
              </a:buClr>
              <a:defRPr/>
            </a:pPr>
            <a:r>
              <a:rPr lang="en-GB" dirty="0">
                <a:cs typeface="Arial" panose="020B0604020202020204" pitchFamily="34" charset="0"/>
              </a:rPr>
              <a:t>E.g. dislikes small talk, lack of reciprocal conversation, can’t understand when people say one thing and mean another or tell lies</a:t>
            </a:r>
          </a:p>
          <a:p>
            <a:pPr lvl="1" indent="-384048">
              <a:buClr>
                <a:srgbClr val="009600"/>
              </a:buClr>
              <a:defRPr/>
            </a:pPr>
            <a:r>
              <a:rPr lang="en-GB" dirty="0">
                <a:cs typeface="Arial" panose="020B0604020202020204" pitchFamily="34" charset="0"/>
              </a:rPr>
              <a:t>Difficulty with rigidity and repetitive behaviours</a:t>
            </a:r>
          </a:p>
          <a:p>
            <a:pPr lvl="2" indent="-384048">
              <a:buClr>
                <a:srgbClr val="009600"/>
              </a:buClr>
              <a:defRPr/>
            </a:pPr>
            <a:r>
              <a:rPr lang="en-GB" dirty="0">
                <a:cs typeface="Arial" panose="020B0604020202020204" pitchFamily="34" charset="0"/>
              </a:rPr>
              <a:t>Intense interest, routines, hypersensitivities</a:t>
            </a:r>
          </a:p>
          <a:p>
            <a:pPr marL="0" indent="0" fontAlgn="auto">
              <a:lnSpc>
                <a:spcPct val="150000"/>
              </a:lnSpc>
              <a:buClr>
                <a:srgbClr val="009600"/>
              </a:buClr>
              <a:buNone/>
              <a:defRPr/>
            </a:pPr>
            <a:endParaRPr lang="en-GB" sz="2400" i="1" dirty="0">
              <a:solidFill>
                <a:schemeClr val="accent3">
                  <a:lumMod val="75000"/>
                </a:schemeClr>
              </a:solidFill>
              <a:latin typeface="Arial" panose="020B0604020202020204" pitchFamily="34" charset="0"/>
              <a:cs typeface="Arial" panose="020B0604020202020204" pitchFamily="34" charset="0"/>
            </a:endParaRPr>
          </a:p>
          <a:p>
            <a:pPr marL="0" indent="0" algn="ctr" fontAlgn="auto">
              <a:lnSpc>
                <a:spcPct val="150000"/>
              </a:lnSpc>
              <a:buFont typeface="Franklin Gothic Book" pitchFamily="34" charset="0"/>
              <a:buNone/>
              <a:defRP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8195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noChangeArrowheads="1"/>
          </p:cNvSpPr>
          <p:nvPr>
            <p:ph type="title"/>
          </p:nvPr>
        </p:nvSpPr>
        <p:spPr/>
        <p:txBody>
          <a:bodyPr/>
          <a:lstStyle/>
          <a:p>
            <a:r>
              <a:rPr lang="en-GB" altLang="en-US" u="sng" smtClean="0"/>
              <a:t>Meds for Alzheimer’s:</a:t>
            </a:r>
            <a:endParaRPr lang="en-GB" altLang="en-US" smtClean="0"/>
          </a:p>
        </p:txBody>
      </p:sp>
      <p:sp>
        <p:nvSpPr>
          <p:cNvPr id="23554" name="Content Placeholder 2">
            <a:extLst>
              <a:ext uri="{FF2B5EF4-FFF2-40B4-BE49-F238E27FC236}">
                <a16:creationId xmlns:a16="http://schemas.microsoft.com/office/drawing/2014/main" xmlns="" id="{65939C5C-8219-6543-AB13-D63F9CAD8DA6}"/>
              </a:ext>
            </a:extLst>
          </p:cNvPr>
          <p:cNvSpPr>
            <a:spLocks noGrp="1" noChangeArrowheads="1"/>
          </p:cNvSpPr>
          <p:nvPr>
            <p:ph idx="1"/>
          </p:nvPr>
        </p:nvSpPr>
        <p:spPr>
          <a:xfrm>
            <a:off x="685800" y="1333500"/>
            <a:ext cx="7772400" cy="4191000"/>
          </a:xfrm>
        </p:spPr>
        <p:txBody>
          <a:bodyPr/>
          <a:lstStyle/>
          <a:p>
            <a:pPr marL="0" indent="0">
              <a:buFontTx/>
              <a:buNone/>
              <a:defRPr/>
            </a:pPr>
            <a:r>
              <a:rPr lang="en-GB" sz="2400" dirty="0" err="1"/>
              <a:t>AChE</a:t>
            </a:r>
            <a:r>
              <a:rPr lang="en-GB" sz="2400" dirty="0"/>
              <a:t> inhibitors: Donepezil, Galantamine, Rivastigmine</a:t>
            </a:r>
          </a:p>
          <a:p>
            <a:pPr>
              <a:defRPr/>
            </a:pPr>
            <a:r>
              <a:rPr lang="en-GB" sz="2400" dirty="0"/>
              <a:t>Monotherapy for mild-mod </a:t>
            </a:r>
            <a:r>
              <a:rPr lang="en-GB" sz="2400" dirty="0" err="1"/>
              <a:t>Alzh</a:t>
            </a:r>
            <a:endParaRPr lang="en-GB" sz="2400" dirty="0"/>
          </a:p>
          <a:p>
            <a:pPr>
              <a:defRPr/>
            </a:pPr>
            <a:r>
              <a:rPr lang="en-GB" sz="2400" dirty="0"/>
              <a:t>Memantine if can’t have </a:t>
            </a:r>
            <a:r>
              <a:rPr lang="en-GB" sz="2400" dirty="0" err="1"/>
              <a:t>AChE</a:t>
            </a:r>
            <a:r>
              <a:rPr lang="en-GB" sz="2400" dirty="0"/>
              <a:t> </a:t>
            </a:r>
            <a:r>
              <a:rPr lang="en-GB" sz="2400" dirty="0" err="1"/>
              <a:t>inhib</a:t>
            </a:r>
            <a:r>
              <a:rPr lang="en-GB" sz="2400" dirty="0"/>
              <a:t>, or for severe </a:t>
            </a:r>
            <a:r>
              <a:rPr lang="en-GB" sz="2400" dirty="0" err="1"/>
              <a:t>Alzh</a:t>
            </a:r>
            <a:endParaRPr lang="en-GB" sz="2400" dirty="0"/>
          </a:p>
          <a:p>
            <a:pPr>
              <a:defRPr/>
            </a:pPr>
            <a:r>
              <a:rPr lang="en-GB" sz="2400" dirty="0"/>
              <a:t>Start </a:t>
            </a:r>
            <a:r>
              <a:rPr lang="en-GB" sz="2400" dirty="0" err="1"/>
              <a:t>AchE</a:t>
            </a:r>
            <a:r>
              <a:rPr lang="en-GB" sz="2400" dirty="0"/>
              <a:t> </a:t>
            </a:r>
            <a:r>
              <a:rPr lang="en-GB" sz="2400" dirty="0" err="1"/>
              <a:t>inhib</a:t>
            </a:r>
            <a:r>
              <a:rPr lang="en-GB" sz="2400" dirty="0"/>
              <a:t> or memantine on advice from specialist (1</a:t>
            </a:r>
            <a:r>
              <a:rPr lang="en-GB" sz="2400" baseline="30000" dirty="0"/>
              <a:t>st</a:t>
            </a:r>
            <a:r>
              <a:rPr lang="en-GB" sz="2400" dirty="0"/>
              <a:t> prescription can be by GP)</a:t>
            </a:r>
          </a:p>
          <a:p>
            <a:pPr>
              <a:defRPr/>
            </a:pPr>
            <a:r>
              <a:rPr lang="en-GB" sz="2400" dirty="0"/>
              <a:t>If adding memantine GP can do this without advice</a:t>
            </a:r>
          </a:p>
          <a:p>
            <a:pPr>
              <a:defRPr/>
            </a:pPr>
            <a:r>
              <a:rPr lang="en-GB" sz="2400" dirty="0"/>
              <a:t>Don’t stop </a:t>
            </a:r>
            <a:r>
              <a:rPr lang="en-GB" sz="2400" dirty="0" err="1"/>
              <a:t>AChE</a:t>
            </a:r>
            <a:r>
              <a:rPr lang="en-GB" sz="2400" dirty="0"/>
              <a:t> </a:t>
            </a:r>
            <a:r>
              <a:rPr lang="en-GB" sz="2400" dirty="0" err="1"/>
              <a:t>inhib</a:t>
            </a:r>
            <a:r>
              <a:rPr lang="en-GB" sz="2400" dirty="0"/>
              <a:t> when disease worsens</a:t>
            </a:r>
          </a:p>
          <a:p>
            <a:pPr>
              <a:defRPr/>
            </a:pPr>
            <a:r>
              <a:rPr lang="en-GB" sz="2400" dirty="0"/>
              <a:t>Ongoing progress with cognition score and/or functioning</a:t>
            </a:r>
          </a:p>
        </p:txBody>
      </p:sp>
    </p:spTree>
    <p:extLst>
      <p:ext uri="{BB962C8B-B14F-4D97-AF65-F5344CB8AC3E}">
        <p14:creationId xmlns:p14="http://schemas.microsoft.com/office/powerpoint/2010/main" val="2138789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noChangeArrowheads="1"/>
          </p:cNvSpPr>
          <p:nvPr>
            <p:ph type="title"/>
          </p:nvPr>
        </p:nvSpPr>
        <p:spPr/>
        <p:txBody>
          <a:bodyPr/>
          <a:lstStyle/>
          <a:p>
            <a:r>
              <a:rPr lang="en-US" altLang="en-US" u="sng" smtClean="0"/>
              <a:t>Meds for non-Alzheimer’s:</a:t>
            </a:r>
          </a:p>
        </p:txBody>
      </p:sp>
      <p:sp>
        <p:nvSpPr>
          <p:cNvPr id="24578" name="Content Placeholder 2"/>
          <p:cNvSpPr>
            <a:spLocks noGrp="1" noChangeArrowheads="1"/>
          </p:cNvSpPr>
          <p:nvPr>
            <p:ph idx="1"/>
          </p:nvPr>
        </p:nvSpPr>
        <p:spPr/>
        <p:txBody>
          <a:bodyPr/>
          <a:lstStyle/>
          <a:p>
            <a:r>
              <a:rPr lang="en-GB" altLang="en-US" smtClean="0"/>
              <a:t>LBD: donepezil or rivastigmine (galantamine only in mild-mod if others not tolerated, memantine if AChE inhib not poss)</a:t>
            </a:r>
          </a:p>
          <a:p>
            <a:r>
              <a:rPr lang="en-GB" altLang="en-US" smtClean="0"/>
              <a:t>Vascular: only give AChE inhib if comorbid Alzheimers/LBD</a:t>
            </a:r>
          </a:p>
          <a:p>
            <a:r>
              <a:rPr lang="en-GB" altLang="en-US" smtClean="0"/>
              <a:t>Frontotemporal: do not give</a:t>
            </a:r>
          </a:p>
          <a:p>
            <a:r>
              <a:rPr lang="en-GB" altLang="en-US" smtClean="0"/>
              <a:t>MS: do not give</a:t>
            </a:r>
          </a:p>
        </p:txBody>
      </p:sp>
    </p:spTree>
    <p:extLst>
      <p:ext uri="{BB962C8B-B14F-4D97-AF65-F5344CB8AC3E}">
        <p14:creationId xmlns:p14="http://schemas.microsoft.com/office/powerpoint/2010/main" val="3538332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noChangeArrowheads="1"/>
          </p:cNvSpPr>
          <p:nvPr>
            <p:ph type="title"/>
          </p:nvPr>
        </p:nvSpPr>
        <p:spPr/>
        <p:txBody>
          <a:bodyPr/>
          <a:lstStyle/>
          <a:p>
            <a:r>
              <a:rPr lang="en-GB" altLang="en-US" u="sng" smtClean="0"/>
              <a:t>BPSD:</a:t>
            </a:r>
            <a:endParaRPr lang="en-GB" altLang="en-US" smtClean="0"/>
          </a:p>
        </p:txBody>
      </p:sp>
      <p:sp>
        <p:nvSpPr>
          <p:cNvPr id="25602" name="Content Placeholder 2"/>
          <p:cNvSpPr>
            <a:spLocks noGrp="1" noChangeArrowheads="1"/>
          </p:cNvSpPr>
          <p:nvPr>
            <p:ph idx="1"/>
          </p:nvPr>
        </p:nvSpPr>
        <p:spPr>
          <a:xfrm>
            <a:off x="649288" y="1333500"/>
            <a:ext cx="7772400" cy="4191000"/>
          </a:xfrm>
        </p:spPr>
        <p:txBody>
          <a:bodyPr>
            <a:normAutofit lnSpcReduction="10000"/>
          </a:bodyPr>
          <a:lstStyle/>
          <a:p>
            <a:r>
              <a:rPr lang="en-GB" altLang="en-US" sz="2400" smtClean="0"/>
              <a:t>Look for environmental/iatrogenic causes</a:t>
            </a:r>
          </a:p>
          <a:p>
            <a:r>
              <a:rPr lang="en-GB" altLang="en-US" sz="2400" smtClean="0"/>
              <a:t>psychosocial interventions, stimulation/activities (up or down)</a:t>
            </a:r>
          </a:p>
          <a:p>
            <a:r>
              <a:rPr lang="en-GB" altLang="en-US" sz="2400" smtClean="0"/>
              <a:t>Antipsychotics: risk of harm, agitation/hallucination/delusion</a:t>
            </a:r>
          </a:p>
          <a:p>
            <a:r>
              <a:rPr lang="en-GB" altLang="en-US" sz="2400" smtClean="0"/>
              <a:t>Be v careful if LBD/Parkinson’s</a:t>
            </a:r>
          </a:p>
          <a:p>
            <a:r>
              <a:rPr lang="en-GB" altLang="en-US" sz="2400" smtClean="0"/>
              <a:t>Stop it if not helping</a:t>
            </a:r>
          </a:p>
          <a:p>
            <a:r>
              <a:rPr lang="en-GB" altLang="en-US" sz="2400" smtClean="0"/>
              <a:t>Don’t give valproate unless indicated for another condition</a:t>
            </a:r>
          </a:p>
          <a:p>
            <a:r>
              <a:rPr lang="en-GB" altLang="en-US" sz="2400" smtClean="0"/>
              <a:t>Treat depression with psychology mild/mod rather than tablets</a:t>
            </a:r>
          </a:p>
        </p:txBody>
      </p:sp>
    </p:spTree>
    <p:extLst>
      <p:ext uri="{BB962C8B-B14F-4D97-AF65-F5344CB8AC3E}">
        <p14:creationId xmlns:p14="http://schemas.microsoft.com/office/powerpoint/2010/main" val="3766243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noChangeArrowheads="1"/>
          </p:cNvSpPr>
          <p:nvPr>
            <p:ph type="title"/>
          </p:nvPr>
        </p:nvSpPr>
        <p:spPr/>
        <p:txBody>
          <a:bodyPr/>
          <a:lstStyle/>
          <a:p>
            <a:r>
              <a:rPr lang="en-GB" altLang="en-US" u="sng" smtClean="0"/>
              <a:t>Don’t forget comorbidities:</a:t>
            </a:r>
            <a:endParaRPr lang="en-GB" altLang="en-US" smtClean="0"/>
          </a:p>
        </p:txBody>
      </p:sp>
      <p:sp>
        <p:nvSpPr>
          <p:cNvPr id="26626" name="Content Placeholder 2">
            <a:extLst>
              <a:ext uri="{FF2B5EF4-FFF2-40B4-BE49-F238E27FC236}">
                <a16:creationId xmlns:a16="http://schemas.microsoft.com/office/drawing/2014/main" xmlns="" id="{1AC7AE84-4DD0-704E-B64D-AE69B87B84E5}"/>
              </a:ext>
            </a:extLst>
          </p:cNvPr>
          <p:cNvSpPr>
            <a:spLocks noGrp="1" noChangeArrowheads="1"/>
          </p:cNvSpPr>
          <p:nvPr>
            <p:ph idx="1"/>
          </p:nvPr>
        </p:nvSpPr>
        <p:spPr/>
        <p:txBody>
          <a:bodyPr/>
          <a:lstStyle/>
          <a:p>
            <a:pPr>
              <a:defRPr/>
            </a:pPr>
            <a:r>
              <a:rPr lang="en-GB" dirty="0"/>
              <a:t>Pain</a:t>
            </a:r>
          </a:p>
          <a:p>
            <a:pPr>
              <a:defRPr/>
            </a:pPr>
            <a:r>
              <a:rPr lang="en-GB" dirty="0"/>
              <a:t>Incontinence, constipation, UTIs</a:t>
            </a:r>
          </a:p>
          <a:p>
            <a:pPr>
              <a:defRPr/>
            </a:pPr>
            <a:r>
              <a:rPr lang="en-GB" dirty="0"/>
              <a:t>Sleep: hygiene, behavioural</a:t>
            </a:r>
          </a:p>
          <a:p>
            <a:pPr marL="0" indent="0">
              <a:buFontTx/>
              <a:buNone/>
              <a:defRPr/>
            </a:pPr>
            <a:endParaRPr lang="en-GB" dirty="0"/>
          </a:p>
          <a:p>
            <a:pPr marL="0" indent="0">
              <a:buFontTx/>
              <a:buNone/>
              <a:defRPr/>
            </a:pPr>
            <a:endParaRPr lang="en-US" altLang="en-US" sz="1800" dirty="0"/>
          </a:p>
        </p:txBody>
      </p:sp>
    </p:spTree>
    <p:extLst>
      <p:ext uri="{BB962C8B-B14F-4D97-AF65-F5344CB8AC3E}">
        <p14:creationId xmlns:p14="http://schemas.microsoft.com/office/powerpoint/2010/main" val="1099948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9121" y="1324769"/>
            <a:ext cx="6593729" cy="3818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5796136" y="116631"/>
            <a:ext cx="3135170" cy="990633"/>
            <a:chOff x="5796136" y="116631"/>
            <a:chExt cx="3135170" cy="990633"/>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116632"/>
              <a:ext cx="1278657" cy="99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descr="NH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2187" y="116631"/>
              <a:ext cx="1709119" cy="848367"/>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angle 1"/>
          <p:cNvSpPr/>
          <p:nvPr/>
        </p:nvSpPr>
        <p:spPr>
          <a:xfrm>
            <a:off x="1289119" y="1290201"/>
            <a:ext cx="6593729" cy="3832423"/>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 name="TextBox 2"/>
          <p:cNvSpPr txBox="1"/>
          <p:nvPr/>
        </p:nvSpPr>
        <p:spPr>
          <a:xfrm>
            <a:off x="1741670" y="5157192"/>
            <a:ext cx="5688632" cy="1200329"/>
          </a:xfrm>
          <a:prstGeom prst="rect">
            <a:avLst/>
          </a:prstGeom>
          <a:noFill/>
        </p:spPr>
        <p:txBody>
          <a:bodyPr wrap="square" rtlCol="0">
            <a:spAutoFit/>
          </a:bodyPr>
          <a:lstStyle/>
          <a:p>
            <a:pPr algn="ctr"/>
            <a:r>
              <a:rPr lang="en-GB" sz="2400" b="1" dirty="0">
                <a:solidFill>
                  <a:prstClr val="black"/>
                </a:solidFill>
              </a:rPr>
              <a:t>Talk Changes for Health  </a:t>
            </a:r>
          </a:p>
          <a:p>
            <a:pPr algn="ctr"/>
            <a:r>
              <a:rPr lang="en-GB" sz="2400" b="1" dirty="0">
                <a:solidFill>
                  <a:prstClr val="black"/>
                </a:solidFill>
              </a:rPr>
              <a:t>Adapting CBT for patients with Long Term Conditions (LTCs)</a:t>
            </a:r>
          </a:p>
        </p:txBody>
      </p:sp>
    </p:spTree>
    <p:extLst>
      <p:ext uri="{BB962C8B-B14F-4D97-AF65-F5344CB8AC3E}">
        <p14:creationId xmlns:p14="http://schemas.microsoft.com/office/powerpoint/2010/main" val="4246322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problem and opportunity</a:t>
            </a:r>
          </a:p>
        </p:txBody>
      </p:sp>
      <p:sp>
        <p:nvSpPr>
          <p:cNvPr id="3" name="Content Placeholder 2"/>
          <p:cNvSpPr>
            <a:spLocks noGrp="1"/>
          </p:cNvSpPr>
          <p:nvPr>
            <p:ph idx="1"/>
          </p:nvPr>
        </p:nvSpPr>
        <p:spPr/>
        <p:txBody>
          <a:bodyPr/>
          <a:lstStyle/>
          <a:p>
            <a:r>
              <a:rPr lang="en-GB" dirty="0"/>
              <a:t>15 million (at least) in England have a LTC</a:t>
            </a:r>
          </a:p>
          <a:p>
            <a:r>
              <a:rPr lang="en-GB" dirty="0"/>
              <a:t>30% of people with LTCs have anxiety or depression</a:t>
            </a:r>
          </a:p>
          <a:p>
            <a:r>
              <a:rPr lang="en-GB" dirty="0"/>
              <a:t>For those with more than one LTC prevalence, rates for mental health problems are higher</a:t>
            </a:r>
          </a:p>
          <a:p>
            <a:pPr lvl="1"/>
            <a:r>
              <a:rPr lang="en-GB" dirty="0"/>
              <a:t>one study found that prevalence of mental health problems among people with three or more LTCs was 40-50%</a:t>
            </a:r>
          </a:p>
          <a:p>
            <a:endParaRPr lang="en-GB" dirty="0"/>
          </a:p>
        </p:txBody>
      </p:sp>
    </p:spTree>
    <p:extLst>
      <p:ext uri="{BB962C8B-B14F-4D97-AF65-F5344CB8AC3E}">
        <p14:creationId xmlns:p14="http://schemas.microsoft.com/office/powerpoint/2010/main" val="525684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Effective interventions</a:t>
            </a:r>
          </a:p>
        </p:txBody>
      </p:sp>
      <p:sp>
        <p:nvSpPr>
          <p:cNvPr id="3" name="Content Placeholder 2"/>
          <p:cNvSpPr>
            <a:spLocks noGrp="1"/>
          </p:cNvSpPr>
          <p:nvPr>
            <p:ph idx="1"/>
          </p:nvPr>
        </p:nvSpPr>
        <p:spPr/>
        <p:txBody>
          <a:bodyPr>
            <a:normAutofit/>
          </a:bodyPr>
          <a:lstStyle/>
          <a:p>
            <a:r>
              <a:rPr lang="en-GB" dirty="0"/>
              <a:t>IAPT LTC pathfinder sites demonstrated that tailored LTC interventions achieved recovery rates on par with standard IAPT services</a:t>
            </a:r>
          </a:p>
          <a:p>
            <a:r>
              <a:rPr lang="en-GB" dirty="0"/>
              <a:t>Leading to improvements in both physical and mental health</a:t>
            </a:r>
          </a:p>
          <a:p>
            <a:pPr lvl="1"/>
            <a:r>
              <a:rPr lang="en-GB" dirty="0"/>
              <a:t>Improved functioning and self care</a:t>
            </a:r>
          </a:p>
          <a:p>
            <a:pPr lvl="1"/>
            <a:r>
              <a:rPr lang="en-GB" dirty="0"/>
              <a:t>decreases in severity in disease-specific measures for diabetes, COPD </a:t>
            </a:r>
          </a:p>
          <a:p>
            <a:pPr lvl="1"/>
            <a:r>
              <a:rPr lang="en-GB" dirty="0"/>
              <a:t>Reduced healthcare utilisation costs</a:t>
            </a:r>
          </a:p>
          <a:p>
            <a:endParaRPr lang="en-GB" dirty="0"/>
          </a:p>
          <a:p>
            <a:pPr lvl="1"/>
            <a:endParaRPr lang="en-GB" dirty="0"/>
          </a:p>
        </p:txBody>
      </p:sp>
    </p:spTree>
    <p:extLst>
      <p:ext uri="{BB962C8B-B14F-4D97-AF65-F5344CB8AC3E}">
        <p14:creationId xmlns:p14="http://schemas.microsoft.com/office/powerpoint/2010/main" val="3544916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idx="1"/>
          </p:nvPr>
        </p:nvSpPr>
        <p:spPr>
          <a:xfrm>
            <a:off x="360000" y="1584886"/>
            <a:ext cx="8424000" cy="4856400"/>
          </a:xfrm>
        </p:spPr>
        <p:txBody>
          <a:bodyPr>
            <a:normAutofit fontScale="40000" lnSpcReduction="20000"/>
          </a:bodyPr>
          <a:lstStyle/>
          <a:p>
            <a:pPr>
              <a:lnSpc>
                <a:spcPct val="120000"/>
              </a:lnSpc>
              <a:spcBef>
                <a:spcPts val="0"/>
              </a:spcBef>
              <a:spcAft>
                <a:spcPts val="0"/>
              </a:spcAft>
            </a:pPr>
            <a:r>
              <a:rPr lang="en-US" sz="5100" b="1" dirty="0"/>
              <a:t>Depression </a:t>
            </a:r>
          </a:p>
          <a:p>
            <a:pPr lvl="1">
              <a:lnSpc>
                <a:spcPct val="120000"/>
              </a:lnSpc>
              <a:spcBef>
                <a:spcPts val="0"/>
              </a:spcBef>
            </a:pPr>
            <a:r>
              <a:rPr lang="en-US" sz="5100" dirty="0"/>
              <a:t>Unhealthy lifestyles</a:t>
            </a:r>
          </a:p>
          <a:p>
            <a:pPr lvl="1">
              <a:lnSpc>
                <a:spcPct val="120000"/>
              </a:lnSpc>
              <a:spcBef>
                <a:spcPts val="0"/>
              </a:spcBef>
            </a:pPr>
            <a:r>
              <a:rPr lang="en-US" sz="5100" dirty="0"/>
              <a:t>Reduced self-care</a:t>
            </a:r>
          </a:p>
          <a:p>
            <a:pPr lvl="1">
              <a:lnSpc>
                <a:spcPct val="120000"/>
              </a:lnSpc>
              <a:spcBef>
                <a:spcPts val="0"/>
              </a:spcBef>
            </a:pPr>
            <a:r>
              <a:rPr lang="en-US" sz="5100" dirty="0"/>
              <a:t>Decreased motivation to make adaptive behaviour changes</a:t>
            </a:r>
          </a:p>
          <a:p>
            <a:pPr lvl="1">
              <a:lnSpc>
                <a:spcPct val="120000"/>
              </a:lnSpc>
              <a:spcBef>
                <a:spcPts val="0"/>
              </a:spcBef>
            </a:pPr>
            <a:r>
              <a:rPr lang="en-US" sz="5100" dirty="0"/>
              <a:t>Poor appetite </a:t>
            </a:r>
          </a:p>
          <a:p>
            <a:pPr lvl="1">
              <a:lnSpc>
                <a:spcPct val="120000"/>
              </a:lnSpc>
              <a:spcBef>
                <a:spcPts val="0"/>
              </a:spcBef>
            </a:pPr>
            <a:r>
              <a:rPr lang="en-US" sz="5100" dirty="0"/>
              <a:t>Less exercise/activity</a:t>
            </a:r>
          </a:p>
          <a:p>
            <a:pPr lvl="1">
              <a:lnSpc>
                <a:spcPct val="120000"/>
              </a:lnSpc>
              <a:spcBef>
                <a:spcPts val="0"/>
              </a:spcBef>
            </a:pPr>
            <a:r>
              <a:rPr lang="en-US" sz="5100" dirty="0"/>
              <a:t>Poor sleep</a:t>
            </a:r>
          </a:p>
          <a:p>
            <a:pPr>
              <a:lnSpc>
                <a:spcPct val="120000"/>
              </a:lnSpc>
              <a:spcBef>
                <a:spcPts val="0"/>
              </a:spcBef>
              <a:spcAft>
                <a:spcPts val="0"/>
              </a:spcAft>
            </a:pPr>
            <a:r>
              <a:rPr lang="en-US" sz="5100" b="1" dirty="0"/>
              <a:t>Anxiety </a:t>
            </a:r>
          </a:p>
          <a:p>
            <a:pPr lvl="1">
              <a:lnSpc>
                <a:spcPct val="120000"/>
              </a:lnSpc>
              <a:spcBef>
                <a:spcPts val="0"/>
              </a:spcBef>
            </a:pPr>
            <a:r>
              <a:rPr lang="en-US" sz="5100" dirty="0"/>
              <a:t>(Mis) interpretation of bodily symptoms</a:t>
            </a:r>
          </a:p>
          <a:p>
            <a:pPr lvl="1">
              <a:lnSpc>
                <a:spcPct val="120000"/>
              </a:lnSpc>
              <a:spcBef>
                <a:spcPts val="0"/>
              </a:spcBef>
            </a:pPr>
            <a:r>
              <a:rPr lang="en-US" sz="5100" dirty="0">
                <a:solidFill>
                  <a:srgbClr val="0A2D50"/>
                </a:solidFill>
              </a:rPr>
              <a:t>Fear-avoidance e.g. fear of pain, breathlessness</a:t>
            </a:r>
            <a:endParaRPr lang="en-US" sz="5100" dirty="0"/>
          </a:p>
          <a:p>
            <a:pPr lvl="1">
              <a:lnSpc>
                <a:spcPct val="120000"/>
              </a:lnSpc>
              <a:spcBef>
                <a:spcPts val="0"/>
              </a:spcBef>
            </a:pPr>
            <a:r>
              <a:rPr lang="en-US" sz="5100" dirty="0">
                <a:solidFill>
                  <a:srgbClr val="0A2D50"/>
                </a:solidFill>
              </a:rPr>
              <a:t>Poor sleep</a:t>
            </a:r>
          </a:p>
          <a:p>
            <a:pPr lvl="1">
              <a:lnSpc>
                <a:spcPct val="120000"/>
              </a:lnSpc>
              <a:spcBef>
                <a:spcPts val="0"/>
              </a:spcBef>
            </a:pPr>
            <a:r>
              <a:rPr lang="en-US" sz="5100" dirty="0">
                <a:solidFill>
                  <a:srgbClr val="0A2D50"/>
                </a:solidFill>
              </a:rPr>
              <a:t>Chronic stress impacts the cardiovascular, nervous, gastrointestinal and immune </a:t>
            </a:r>
            <a:r>
              <a:rPr lang="en-US" sz="5100" dirty="0">
                <a:solidFill>
                  <a:srgbClr val="0A2D50"/>
                </a:solidFill>
                <a:latin typeface="Georgia" panose="02040502050405020303" pitchFamily="18" charset="0"/>
              </a:rPr>
              <a:t>systems</a:t>
            </a:r>
          </a:p>
          <a:p>
            <a:pPr lvl="1">
              <a:lnSpc>
                <a:spcPct val="120000"/>
              </a:lnSpc>
              <a:spcBef>
                <a:spcPts val="0"/>
              </a:spcBef>
            </a:pPr>
            <a:endParaRPr lang="en-GB" dirty="0">
              <a:latin typeface="Georgia" panose="02040502050405020303" pitchFamily="18" charset="0"/>
            </a:endParaRPr>
          </a:p>
          <a:p>
            <a:pPr marL="0" indent="0">
              <a:buNone/>
            </a:pPr>
            <a:endParaRPr lang="en-GB" dirty="0"/>
          </a:p>
        </p:txBody>
      </p:sp>
      <p:sp>
        <p:nvSpPr>
          <p:cNvPr id="4" name="Title 1"/>
          <p:cNvSpPr txBox="1">
            <a:spLocks/>
          </p:cNvSpPr>
          <p:nvPr/>
        </p:nvSpPr>
        <p:spPr>
          <a:xfrm>
            <a:off x="257627" y="258685"/>
            <a:ext cx="64008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Bidirectional relationship</a:t>
            </a:r>
          </a:p>
        </p:txBody>
      </p:sp>
    </p:spTree>
    <p:extLst>
      <p:ext uri="{BB962C8B-B14F-4D97-AF65-F5344CB8AC3E}">
        <p14:creationId xmlns:p14="http://schemas.microsoft.com/office/powerpoint/2010/main" val="268808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623" y="4874572"/>
            <a:ext cx="6400800" cy="1507067"/>
          </a:xfrm>
        </p:spPr>
        <p:txBody>
          <a:bodyPr/>
          <a:lstStyle/>
          <a:p>
            <a:r>
              <a:rPr lang="en-GB" dirty="0"/>
              <a:t>Bidirectional relationship</a:t>
            </a:r>
          </a:p>
        </p:txBody>
      </p:sp>
      <p:sp>
        <p:nvSpPr>
          <p:cNvPr id="3" name="Content Placeholder 2"/>
          <p:cNvSpPr>
            <a:spLocks noGrp="1"/>
          </p:cNvSpPr>
          <p:nvPr>
            <p:ph sz="half" idx="1"/>
          </p:nvPr>
        </p:nvSpPr>
        <p:spPr>
          <a:xfrm>
            <a:off x="513159" y="685800"/>
            <a:ext cx="3703241" cy="4038514"/>
          </a:xfrm>
        </p:spPr>
        <p:txBody>
          <a:bodyPr>
            <a:normAutofit fontScale="92500" lnSpcReduction="10000"/>
          </a:bodyPr>
          <a:lstStyle/>
          <a:p>
            <a:pPr algn="ctr"/>
            <a:r>
              <a:rPr lang="en-GB" sz="2800" dirty="0">
                <a:latin typeface="Georgia" panose="02040502050405020303" pitchFamily="18" charset="0"/>
              </a:rPr>
              <a:t>Depression and anxiety </a:t>
            </a: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r>
              <a:rPr lang="en-GB" sz="2800" dirty="0">
                <a:latin typeface="Georgia" panose="02040502050405020303" pitchFamily="18" charset="0"/>
              </a:rPr>
              <a:t>LTC onset and exacerbation </a:t>
            </a:r>
          </a:p>
        </p:txBody>
      </p:sp>
      <p:sp>
        <p:nvSpPr>
          <p:cNvPr id="4" name="Content Placeholder 3"/>
          <p:cNvSpPr>
            <a:spLocks noGrp="1"/>
          </p:cNvSpPr>
          <p:nvPr>
            <p:ph sz="half" idx="2"/>
          </p:nvPr>
        </p:nvSpPr>
        <p:spPr>
          <a:xfrm>
            <a:off x="4356100" y="944863"/>
            <a:ext cx="3700859" cy="4011794"/>
          </a:xfrm>
        </p:spPr>
        <p:txBody>
          <a:bodyPr>
            <a:noAutofit/>
          </a:bodyPr>
          <a:lstStyle/>
          <a:p>
            <a:pPr algn="ctr"/>
            <a:r>
              <a:rPr lang="en-GB" sz="2800" dirty="0">
                <a:latin typeface="Georgia" panose="02040502050405020303" pitchFamily="18" charset="0"/>
              </a:rPr>
              <a:t>LTC /  symptoms</a:t>
            </a: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r>
              <a:rPr lang="en-GB" sz="2800" dirty="0">
                <a:latin typeface="Georgia" panose="02040502050405020303" pitchFamily="18" charset="0"/>
              </a:rPr>
              <a:t>Depression and anxiety</a:t>
            </a:r>
          </a:p>
        </p:txBody>
      </p:sp>
      <p:sp>
        <p:nvSpPr>
          <p:cNvPr id="9" name="Curved Right Arrow 8"/>
          <p:cNvSpPr/>
          <p:nvPr/>
        </p:nvSpPr>
        <p:spPr>
          <a:xfrm>
            <a:off x="2683092" y="1951685"/>
            <a:ext cx="499450" cy="1703851"/>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Curved Right Arrow 9"/>
          <p:cNvSpPr/>
          <p:nvPr/>
        </p:nvSpPr>
        <p:spPr>
          <a:xfrm rot="10971158">
            <a:off x="6014780" y="1716847"/>
            <a:ext cx="499450" cy="1703851"/>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66786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Adapting CBT for LTCs</a:t>
            </a:r>
          </a:p>
        </p:txBody>
      </p:sp>
      <p:sp>
        <p:nvSpPr>
          <p:cNvPr id="3" name="Content Placeholder 2"/>
          <p:cNvSpPr>
            <a:spLocks noGrp="1"/>
          </p:cNvSpPr>
          <p:nvPr>
            <p:ph idx="1"/>
          </p:nvPr>
        </p:nvSpPr>
        <p:spPr/>
        <p:txBody>
          <a:bodyPr/>
          <a:lstStyle/>
          <a:p>
            <a:r>
              <a:rPr lang="en-GB" dirty="0"/>
              <a:t>Psychological problems may present as physical ones initially</a:t>
            </a:r>
          </a:p>
          <a:p>
            <a:r>
              <a:rPr lang="en-GB" dirty="0"/>
              <a:t>Evidence-based therapy for depression and anxiety with adjustments</a:t>
            </a:r>
          </a:p>
          <a:p>
            <a:r>
              <a:rPr lang="en-GB" dirty="0"/>
              <a:t>Work collaboratively towards health-related goals</a:t>
            </a:r>
          </a:p>
          <a:p>
            <a:endParaRPr lang="en-GB" dirty="0"/>
          </a:p>
          <a:p>
            <a:endParaRPr lang="en-GB" dirty="0"/>
          </a:p>
        </p:txBody>
      </p:sp>
      <p:sp>
        <p:nvSpPr>
          <p:cNvPr id="4" name="Rectangle 3"/>
          <p:cNvSpPr/>
          <p:nvPr/>
        </p:nvSpPr>
        <p:spPr>
          <a:xfrm>
            <a:off x="2286000" y="3105835"/>
            <a:ext cx="4572000" cy="369332"/>
          </a:xfrm>
          <a:prstGeom prst="rect">
            <a:avLst/>
          </a:prstGeom>
        </p:spPr>
        <p:txBody>
          <a:bodyPr>
            <a:spAutoFit/>
          </a:bodyPr>
          <a:lstStyle/>
          <a:p>
            <a:endParaRPr lang="en-GB" dirty="0"/>
          </a:p>
        </p:txBody>
      </p:sp>
      <p:sp>
        <p:nvSpPr>
          <p:cNvPr id="5" name="Rectangle 4"/>
          <p:cNvSpPr/>
          <p:nvPr/>
        </p:nvSpPr>
        <p:spPr>
          <a:xfrm>
            <a:off x="2286000" y="2736503"/>
            <a:ext cx="4572000" cy="523220"/>
          </a:xfrm>
          <a:prstGeom prst="rect">
            <a:avLst/>
          </a:prstGeom>
        </p:spPr>
        <p:txBody>
          <a:bodyPr>
            <a:spAutoFit/>
          </a:bodyPr>
          <a:lstStyle/>
          <a:p>
            <a:pPr marL="285750" lvl="0" indent="-285750" defTabSz="457200">
              <a:spcBef>
                <a:spcPct val="20000"/>
              </a:spcBef>
              <a:spcAft>
                <a:spcPts val="600"/>
              </a:spcAft>
              <a:buClr>
                <a:prstClr val="white"/>
              </a:buClr>
              <a:buSzPct val="80000"/>
              <a:buFont typeface="Wingdings 3" panose="05040102010807070707" pitchFamily="18" charset="2"/>
              <a:buChar char=""/>
            </a:pPr>
            <a:endParaRPr lang="en-GB" sz="2800" dirty="0">
              <a:solidFill>
                <a:srgbClr val="000090"/>
              </a:solidFill>
              <a:latin typeface="Century Schoolbook" charset="0"/>
            </a:endParaRPr>
          </a:p>
        </p:txBody>
      </p:sp>
    </p:spTree>
    <p:extLst>
      <p:ext uri="{BB962C8B-B14F-4D97-AF65-F5344CB8AC3E}">
        <p14:creationId xmlns:p14="http://schemas.microsoft.com/office/powerpoint/2010/main" val="152412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ADHD?</a:t>
            </a:r>
          </a:p>
        </p:txBody>
      </p:sp>
      <p:sp>
        <p:nvSpPr>
          <p:cNvPr id="3" name="Content Placeholder 2"/>
          <p:cNvSpPr>
            <a:spLocks noGrp="1"/>
          </p:cNvSpPr>
          <p:nvPr>
            <p:ph idx="1"/>
          </p:nvPr>
        </p:nvSpPr>
        <p:spPr/>
        <p:txBody>
          <a:bodyPr>
            <a:normAutofit/>
          </a:bodyPr>
          <a:lstStyle/>
          <a:p>
            <a:r>
              <a:rPr lang="en-US" dirty="0">
                <a:effectLst/>
              </a:rPr>
              <a:t>Inattention</a:t>
            </a:r>
          </a:p>
          <a:p>
            <a:pPr lvl="1"/>
            <a:r>
              <a:rPr lang="en-US" dirty="0"/>
              <a:t>E.g. avoids difficult or boring tasks, loses things, easily distracted, doesn’t listen, careless mistakes</a:t>
            </a:r>
            <a:endParaRPr lang="en-US" dirty="0">
              <a:effectLst/>
            </a:endParaRPr>
          </a:p>
          <a:p>
            <a:r>
              <a:rPr lang="en-US" dirty="0"/>
              <a:t>Hyperactivity</a:t>
            </a:r>
          </a:p>
          <a:p>
            <a:pPr lvl="1"/>
            <a:r>
              <a:rPr lang="en-US" dirty="0"/>
              <a:t>E.g. fidgety, leaves seat when not appropriate, talking excessively, loud in leisure activities</a:t>
            </a:r>
          </a:p>
          <a:p>
            <a:r>
              <a:rPr lang="en-US" dirty="0"/>
              <a:t>Impulsivity</a:t>
            </a:r>
          </a:p>
          <a:p>
            <a:pPr lvl="1"/>
            <a:r>
              <a:rPr lang="en-US" dirty="0"/>
              <a:t>E.g. interrupts others, difficulty waiting in queues, blurts out answers</a:t>
            </a:r>
          </a:p>
          <a:p>
            <a:r>
              <a:rPr lang="en-US" dirty="0"/>
              <a:t>Symptoms present before 12 years</a:t>
            </a:r>
            <a:endParaRPr lang="en-GB" dirty="0"/>
          </a:p>
        </p:txBody>
      </p:sp>
    </p:spTree>
    <p:extLst>
      <p:ext uri="{BB962C8B-B14F-4D97-AF65-F5344CB8AC3E}">
        <p14:creationId xmlns:p14="http://schemas.microsoft.com/office/powerpoint/2010/main" val="10882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can CBT help people with LTCs?</a:t>
            </a:r>
          </a:p>
        </p:txBody>
      </p:sp>
      <p:sp>
        <p:nvSpPr>
          <p:cNvPr id="3" name="Content Placeholder 2"/>
          <p:cNvSpPr>
            <a:spLocks noGrp="1"/>
          </p:cNvSpPr>
          <p:nvPr>
            <p:ph idx="1"/>
          </p:nvPr>
        </p:nvSpPr>
        <p:spPr/>
        <p:txBody>
          <a:bodyPr>
            <a:normAutofit/>
          </a:bodyPr>
          <a:lstStyle/>
          <a:p>
            <a:pPr marL="0" indent="0">
              <a:buNone/>
            </a:pPr>
            <a:r>
              <a:rPr lang="en-GB" dirty="0"/>
              <a:t>Specialist LTC practitioners </a:t>
            </a:r>
          </a:p>
          <a:p>
            <a:pPr lvl="1">
              <a:buFont typeface="Wingdings" panose="05000000000000000000" pitchFamily="2" charset="2"/>
              <a:buChar char="§"/>
            </a:pPr>
            <a:r>
              <a:rPr lang="en-GB" dirty="0"/>
              <a:t>Motivational interview techniques</a:t>
            </a:r>
          </a:p>
          <a:p>
            <a:pPr lvl="1">
              <a:buFont typeface="Wingdings" panose="05000000000000000000" pitchFamily="2" charset="2"/>
              <a:buChar char="§"/>
            </a:pPr>
            <a:r>
              <a:rPr lang="en-GB" dirty="0"/>
              <a:t>Focus on patient values</a:t>
            </a:r>
          </a:p>
          <a:p>
            <a:pPr lvl="1">
              <a:buFont typeface="Wingdings" panose="05000000000000000000" pitchFamily="2" charset="2"/>
              <a:buChar char="§"/>
            </a:pPr>
            <a:r>
              <a:rPr lang="en-GB" dirty="0"/>
              <a:t>Knowledge of health conditions</a:t>
            </a:r>
          </a:p>
          <a:p>
            <a:pPr lvl="1">
              <a:buFont typeface="Wingdings" panose="05000000000000000000" pitchFamily="2" charset="2"/>
              <a:buChar char="§"/>
            </a:pPr>
            <a:r>
              <a:rPr lang="en-GB" dirty="0"/>
              <a:t>Relationships with specialist health teams</a:t>
            </a:r>
          </a:p>
          <a:p>
            <a:r>
              <a:rPr lang="en-GB" dirty="0"/>
              <a:t>Help with adjustment to diagnosis and changes in physical health symptoms</a:t>
            </a:r>
          </a:p>
          <a:p>
            <a:r>
              <a:rPr lang="en-GB" dirty="0"/>
              <a:t>Focus on helping resolve patterns in depression and anxiety that lead to negative impact on health behaviours</a:t>
            </a:r>
          </a:p>
          <a:p>
            <a:r>
              <a:rPr lang="en-GB" dirty="0"/>
              <a:t>Improve functioning and quality of life</a:t>
            </a:r>
          </a:p>
        </p:txBody>
      </p:sp>
    </p:spTree>
    <p:extLst>
      <p:ext uri="{BB962C8B-B14F-4D97-AF65-F5344CB8AC3E}">
        <p14:creationId xmlns:p14="http://schemas.microsoft.com/office/powerpoint/2010/main" val="4180474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t>Cognitive Factors</a:t>
            </a:r>
          </a:p>
        </p:txBody>
      </p:sp>
      <p:sp>
        <p:nvSpPr>
          <p:cNvPr id="4" name="Text Placeholder 3"/>
          <p:cNvSpPr>
            <a:spLocks noGrp="1"/>
          </p:cNvSpPr>
          <p:nvPr>
            <p:ph type="body" idx="1"/>
          </p:nvPr>
        </p:nvSpPr>
        <p:spPr/>
        <p:txBody>
          <a:bodyPr>
            <a:noAutofit/>
          </a:bodyPr>
          <a:lstStyle/>
          <a:p>
            <a:r>
              <a:rPr lang="en-GB" dirty="0"/>
              <a:t>Associated with successful adjustment</a:t>
            </a:r>
          </a:p>
        </p:txBody>
      </p:sp>
      <p:sp>
        <p:nvSpPr>
          <p:cNvPr id="3" name="Content Placeholder 2"/>
          <p:cNvSpPr>
            <a:spLocks noGrp="1"/>
          </p:cNvSpPr>
          <p:nvPr>
            <p:ph sz="half" idx="2"/>
          </p:nvPr>
        </p:nvSpPr>
        <p:spPr>
          <a:xfrm>
            <a:off x="457200" y="2174874"/>
            <a:ext cx="4040188" cy="4302125"/>
          </a:xfrm>
        </p:spPr>
        <p:txBody>
          <a:bodyPr>
            <a:normAutofit fontScale="85000" lnSpcReduction="20000"/>
          </a:bodyPr>
          <a:lstStyle/>
          <a:p>
            <a:pPr marL="0" indent="0">
              <a:buNone/>
            </a:pPr>
            <a:r>
              <a:rPr lang="en-GB" dirty="0"/>
              <a:t>Illness specific</a:t>
            </a:r>
          </a:p>
          <a:p>
            <a:r>
              <a:rPr lang="en-GB" dirty="0"/>
              <a:t>Accurate and balanced beliefs about symptoms, illness and management </a:t>
            </a:r>
          </a:p>
          <a:p>
            <a:pPr marL="0" indent="0">
              <a:buNone/>
            </a:pPr>
            <a:r>
              <a:rPr lang="en-GB" dirty="0"/>
              <a:t>General</a:t>
            </a:r>
          </a:p>
          <a:p>
            <a:pPr lvl="1"/>
            <a:r>
              <a:rPr lang="en-GB" sz="2400" dirty="0"/>
              <a:t>Normalising distress</a:t>
            </a:r>
          </a:p>
          <a:p>
            <a:pPr lvl="1"/>
            <a:r>
              <a:rPr lang="en-GB" sz="2400" dirty="0"/>
              <a:t>Cognitive flexibility</a:t>
            </a:r>
          </a:p>
          <a:p>
            <a:pPr lvl="1"/>
            <a:r>
              <a:rPr lang="en-GB" sz="2400" dirty="0"/>
              <a:t>Response shift</a:t>
            </a:r>
          </a:p>
          <a:p>
            <a:pPr lvl="1"/>
            <a:r>
              <a:rPr lang="en-GB" sz="2400" dirty="0"/>
              <a:t>Acceptance</a:t>
            </a:r>
          </a:p>
          <a:p>
            <a:pPr lvl="1"/>
            <a:r>
              <a:rPr lang="en-GB" sz="2400" dirty="0"/>
              <a:t>Mindfulness</a:t>
            </a:r>
          </a:p>
          <a:p>
            <a:endParaRPr lang="en-GB" dirty="0"/>
          </a:p>
          <a:p>
            <a:r>
              <a:rPr lang="en-GB" dirty="0"/>
              <a:t>General self-efficacy</a:t>
            </a:r>
          </a:p>
          <a:p>
            <a:r>
              <a:rPr lang="en-GB" dirty="0"/>
              <a:t>Benefit finding and positive reframing</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5" name="Text Placeholder 4"/>
          <p:cNvSpPr>
            <a:spLocks noGrp="1"/>
          </p:cNvSpPr>
          <p:nvPr>
            <p:ph type="body" sz="quarter" idx="3"/>
          </p:nvPr>
        </p:nvSpPr>
        <p:spPr/>
        <p:txBody>
          <a:bodyPr>
            <a:noAutofit/>
          </a:bodyPr>
          <a:lstStyle/>
          <a:p>
            <a:r>
              <a:rPr lang="en-GB" dirty="0"/>
              <a:t>Associated with less successful adjustment</a:t>
            </a:r>
          </a:p>
        </p:txBody>
      </p:sp>
      <p:sp>
        <p:nvSpPr>
          <p:cNvPr id="6" name="Content Placeholder 5"/>
          <p:cNvSpPr>
            <a:spLocks noGrp="1"/>
          </p:cNvSpPr>
          <p:nvPr>
            <p:ph sz="quarter" idx="4"/>
          </p:nvPr>
        </p:nvSpPr>
        <p:spPr/>
        <p:txBody>
          <a:bodyPr>
            <a:normAutofit fontScale="92500"/>
          </a:bodyPr>
          <a:lstStyle/>
          <a:p>
            <a:pPr marL="0" indent="0">
              <a:buNone/>
            </a:pPr>
            <a:r>
              <a:rPr lang="en-GB" dirty="0"/>
              <a:t>Illness specific</a:t>
            </a:r>
          </a:p>
          <a:p>
            <a:r>
              <a:rPr lang="en-GB" dirty="0"/>
              <a:t>Feelings of helplessness around illness self-management</a:t>
            </a:r>
          </a:p>
          <a:p>
            <a:r>
              <a:rPr lang="en-GB" dirty="0"/>
              <a:t>Strong overlap between sense of self and disease</a:t>
            </a:r>
          </a:p>
          <a:p>
            <a:pPr marL="0" indent="0">
              <a:buNone/>
            </a:pPr>
            <a:r>
              <a:rPr lang="en-GB" dirty="0"/>
              <a:t>General</a:t>
            </a:r>
          </a:p>
          <a:p>
            <a:r>
              <a:rPr lang="en-GB" dirty="0"/>
              <a:t>Rumination</a:t>
            </a:r>
          </a:p>
          <a:p>
            <a:r>
              <a:rPr lang="en-GB" dirty="0"/>
              <a:t>Cognitive Avoidance (denial)</a:t>
            </a:r>
          </a:p>
          <a:p>
            <a:r>
              <a:rPr lang="en-GB" dirty="0"/>
              <a:t>Hopelessness/fatalism</a:t>
            </a:r>
          </a:p>
          <a:p>
            <a:endParaRPr lang="en-GB" dirty="0"/>
          </a:p>
        </p:txBody>
      </p:sp>
    </p:spTree>
    <p:extLst>
      <p:ext uri="{BB962C8B-B14F-4D97-AF65-F5344CB8AC3E}">
        <p14:creationId xmlns:p14="http://schemas.microsoft.com/office/powerpoint/2010/main" val="2485642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Behavioural Factors</a:t>
            </a:r>
          </a:p>
        </p:txBody>
      </p:sp>
      <p:sp>
        <p:nvSpPr>
          <p:cNvPr id="3" name="Text Placeholder 2"/>
          <p:cNvSpPr>
            <a:spLocks noGrp="1"/>
          </p:cNvSpPr>
          <p:nvPr>
            <p:ph type="body" idx="1"/>
          </p:nvPr>
        </p:nvSpPr>
        <p:spPr/>
        <p:txBody>
          <a:bodyPr>
            <a:noAutofit/>
          </a:bodyPr>
          <a:lstStyle/>
          <a:p>
            <a:r>
              <a:rPr lang="en-GB" dirty="0"/>
              <a:t>Associated with successful adjustment</a:t>
            </a:r>
          </a:p>
        </p:txBody>
      </p:sp>
      <p:sp>
        <p:nvSpPr>
          <p:cNvPr id="4" name="Content Placeholder 3"/>
          <p:cNvSpPr>
            <a:spLocks noGrp="1"/>
          </p:cNvSpPr>
          <p:nvPr>
            <p:ph sz="half" idx="2"/>
          </p:nvPr>
        </p:nvSpPr>
        <p:spPr/>
        <p:txBody>
          <a:bodyPr>
            <a:normAutofit fontScale="85000" lnSpcReduction="20000"/>
          </a:bodyPr>
          <a:lstStyle/>
          <a:p>
            <a:pPr marL="0" indent="0">
              <a:buNone/>
            </a:pPr>
            <a:r>
              <a:rPr lang="en-GB" sz="2600" dirty="0"/>
              <a:t>Illness Specific</a:t>
            </a:r>
          </a:p>
          <a:p>
            <a:r>
              <a:rPr lang="en-GB" sz="2600" dirty="0"/>
              <a:t>Engaging in positive health </a:t>
            </a:r>
          </a:p>
          <a:p>
            <a:pPr marL="0" indent="0">
              <a:buNone/>
            </a:pPr>
            <a:r>
              <a:rPr lang="en-GB" sz="2600" dirty="0"/>
              <a:t>General</a:t>
            </a:r>
          </a:p>
          <a:p>
            <a:r>
              <a:rPr lang="en-GB" sz="2600" dirty="0"/>
              <a:t>Self-compassion</a:t>
            </a:r>
          </a:p>
          <a:p>
            <a:r>
              <a:rPr lang="en-GB" sz="2600" dirty="0"/>
              <a:t>Coping using problem-solving (e.g. seeking information)</a:t>
            </a:r>
          </a:p>
          <a:p>
            <a:r>
              <a:rPr lang="en-GB" sz="2600" dirty="0"/>
              <a:t>Accessing appropriate social support</a:t>
            </a:r>
          </a:p>
          <a:p>
            <a:r>
              <a:rPr lang="en-GB" sz="2600" dirty="0"/>
              <a:t>Appropriate expression of or acknowledgement of emotions</a:t>
            </a:r>
          </a:p>
        </p:txBody>
      </p:sp>
      <p:sp>
        <p:nvSpPr>
          <p:cNvPr id="5" name="Text Placeholder 4"/>
          <p:cNvSpPr>
            <a:spLocks noGrp="1"/>
          </p:cNvSpPr>
          <p:nvPr>
            <p:ph type="body" sz="quarter" idx="3"/>
          </p:nvPr>
        </p:nvSpPr>
        <p:spPr/>
        <p:txBody>
          <a:bodyPr>
            <a:noAutofit/>
          </a:bodyPr>
          <a:lstStyle/>
          <a:p>
            <a:r>
              <a:rPr lang="en-GB" dirty="0"/>
              <a:t>Associated with less successful adjustment</a:t>
            </a:r>
          </a:p>
        </p:txBody>
      </p:sp>
      <p:sp>
        <p:nvSpPr>
          <p:cNvPr id="6" name="Content Placeholder 5"/>
          <p:cNvSpPr>
            <a:spLocks noGrp="1"/>
          </p:cNvSpPr>
          <p:nvPr>
            <p:ph sz="quarter" idx="4"/>
          </p:nvPr>
        </p:nvSpPr>
        <p:spPr/>
        <p:txBody>
          <a:bodyPr>
            <a:normAutofit fontScale="70000" lnSpcReduction="20000"/>
          </a:bodyPr>
          <a:lstStyle/>
          <a:p>
            <a:pPr marL="0" indent="0">
              <a:buNone/>
            </a:pPr>
            <a:r>
              <a:rPr lang="en-GB" sz="2600" dirty="0"/>
              <a:t>Illness specific</a:t>
            </a:r>
          </a:p>
          <a:p>
            <a:r>
              <a:rPr lang="en-GB" sz="2600" dirty="0"/>
              <a:t>Unhelpful responses to symptoms</a:t>
            </a:r>
          </a:p>
          <a:p>
            <a:pPr lvl="1"/>
            <a:r>
              <a:rPr lang="en-GB" sz="2600" dirty="0"/>
              <a:t>Boom-bust</a:t>
            </a:r>
          </a:p>
          <a:p>
            <a:pPr lvl="1"/>
            <a:r>
              <a:rPr lang="en-GB" sz="2600" dirty="0"/>
              <a:t>Maintaining previous levels of activity in the face of illness</a:t>
            </a:r>
          </a:p>
          <a:p>
            <a:pPr lvl="1"/>
            <a:r>
              <a:rPr lang="en-GB" sz="2600" dirty="0"/>
              <a:t>Prioritising one condition at the expense of another</a:t>
            </a:r>
          </a:p>
          <a:p>
            <a:pPr lvl="1"/>
            <a:r>
              <a:rPr lang="en-GB" sz="2600" dirty="0"/>
              <a:t>Non-disclosure about their condition</a:t>
            </a:r>
          </a:p>
          <a:p>
            <a:pPr marL="0" indent="0">
              <a:buNone/>
            </a:pPr>
            <a:r>
              <a:rPr lang="en-GB" sz="2600" dirty="0"/>
              <a:t>General</a:t>
            </a:r>
          </a:p>
          <a:p>
            <a:r>
              <a:rPr lang="en-GB" sz="2600" dirty="0"/>
              <a:t>Passive Response Style</a:t>
            </a:r>
          </a:p>
          <a:p>
            <a:r>
              <a:rPr lang="en-GB" sz="2600" dirty="0"/>
              <a:t>Emotion focused coping (e.g. avoidance, wishful thinking)</a:t>
            </a:r>
          </a:p>
          <a:p>
            <a:endParaRPr lang="en-GB" dirty="0"/>
          </a:p>
        </p:txBody>
      </p:sp>
    </p:spTree>
    <p:extLst>
      <p:ext uri="{BB962C8B-B14F-4D97-AF65-F5344CB8AC3E}">
        <p14:creationId xmlns:p14="http://schemas.microsoft.com/office/powerpoint/2010/main" val="3999555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Adjustments in therapy techniques</a:t>
            </a:r>
          </a:p>
        </p:txBody>
      </p:sp>
      <p:sp>
        <p:nvSpPr>
          <p:cNvPr id="4" name="Content Placeholder 3"/>
          <p:cNvSpPr>
            <a:spLocks noGrp="1"/>
          </p:cNvSpPr>
          <p:nvPr>
            <p:ph idx="1"/>
          </p:nvPr>
        </p:nvSpPr>
        <p:spPr/>
        <p:txBody>
          <a:bodyPr>
            <a:normAutofit/>
          </a:bodyPr>
          <a:lstStyle/>
          <a:p>
            <a:r>
              <a:rPr lang="en-GB" dirty="0"/>
              <a:t>Validate patient experience</a:t>
            </a:r>
          </a:p>
          <a:p>
            <a:r>
              <a:rPr lang="en-GB" dirty="0"/>
              <a:t>Behavioural activation and activity scheduling (diabetes, chronic pain)</a:t>
            </a:r>
          </a:p>
          <a:p>
            <a:r>
              <a:rPr lang="en-GB" dirty="0"/>
              <a:t>Adapt common methods of change i.e. breathing exercises, exposure to exercise in panic for COPD, mindfulness of experience </a:t>
            </a:r>
          </a:p>
          <a:p>
            <a:r>
              <a:rPr lang="en-GB" dirty="0"/>
              <a:t>Medication adherence (diabetes, RA)</a:t>
            </a:r>
          </a:p>
          <a:p>
            <a:r>
              <a:rPr lang="en-GB" dirty="0"/>
              <a:t>Symptom discrimination (cardiac, COPD, IBS)</a:t>
            </a:r>
          </a:p>
          <a:p>
            <a:r>
              <a:rPr lang="en-GB" dirty="0"/>
              <a:t>Behavioural experiments  and reducing safety behaviours, (access to toilets)</a:t>
            </a:r>
          </a:p>
        </p:txBody>
      </p:sp>
    </p:spTree>
    <p:extLst>
      <p:ext uri="{BB962C8B-B14F-4D97-AF65-F5344CB8AC3E}">
        <p14:creationId xmlns:p14="http://schemas.microsoft.com/office/powerpoint/2010/main" val="2681969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623" y="4874572"/>
            <a:ext cx="6400800" cy="1507067"/>
          </a:xfrm>
        </p:spPr>
        <p:txBody>
          <a:bodyPr/>
          <a:lstStyle/>
          <a:p>
            <a:r>
              <a:rPr lang="en-GB" dirty="0"/>
              <a:t>Bidirectional relationship</a:t>
            </a:r>
          </a:p>
        </p:txBody>
      </p:sp>
      <p:sp>
        <p:nvSpPr>
          <p:cNvPr id="3" name="Content Placeholder 2"/>
          <p:cNvSpPr>
            <a:spLocks noGrp="1"/>
          </p:cNvSpPr>
          <p:nvPr>
            <p:ph sz="half" idx="1"/>
          </p:nvPr>
        </p:nvSpPr>
        <p:spPr>
          <a:xfrm>
            <a:off x="513159" y="685800"/>
            <a:ext cx="3703241" cy="4038514"/>
          </a:xfrm>
        </p:spPr>
        <p:txBody>
          <a:bodyPr>
            <a:normAutofit fontScale="92500" lnSpcReduction="20000"/>
          </a:bodyPr>
          <a:lstStyle/>
          <a:p>
            <a:pPr algn="ctr"/>
            <a:r>
              <a:rPr lang="en-GB" dirty="0"/>
              <a:t>Overworking, perfectionist standards, anxiety</a:t>
            </a:r>
            <a:r>
              <a:rPr lang="en-GB" sz="2800" dirty="0"/>
              <a:t> </a:t>
            </a:r>
          </a:p>
          <a:p>
            <a:pPr algn="ctr"/>
            <a:endParaRPr lang="en-GB" sz="2800" dirty="0">
              <a:latin typeface="+mj-lt"/>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r>
              <a:rPr lang="en-GB" sz="2800" dirty="0"/>
              <a:t>IBS onset and exacerbation  </a:t>
            </a:r>
          </a:p>
        </p:txBody>
      </p:sp>
      <p:sp>
        <p:nvSpPr>
          <p:cNvPr id="4" name="Content Placeholder 3"/>
          <p:cNvSpPr>
            <a:spLocks noGrp="1"/>
          </p:cNvSpPr>
          <p:nvPr>
            <p:ph sz="half" idx="2"/>
          </p:nvPr>
        </p:nvSpPr>
        <p:spPr>
          <a:xfrm>
            <a:off x="4216400" y="547920"/>
            <a:ext cx="3703241" cy="4086923"/>
          </a:xfrm>
        </p:spPr>
        <p:txBody>
          <a:bodyPr>
            <a:noAutofit/>
          </a:bodyPr>
          <a:lstStyle/>
          <a:p>
            <a:pPr algn="ctr"/>
            <a:r>
              <a:rPr lang="en-GB" sz="2600" dirty="0"/>
              <a:t>Increased pain, bowel problems, bloating</a:t>
            </a: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algn="ctr"/>
            <a:endParaRPr lang="en-GB" sz="2800" dirty="0">
              <a:latin typeface="Georgia" panose="02040502050405020303" pitchFamily="18" charset="0"/>
            </a:endParaRPr>
          </a:p>
          <a:p>
            <a:pPr marL="0" indent="0" algn="ctr">
              <a:buNone/>
            </a:pPr>
            <a:endParaRPr lang="en-GB" sz="2800" dirty="0">
              <a:latin typeface="Georgia" panose="02040502050405020303" pitchFamily="18" charset="0"/>
            </a:endParaRPr>
          </a:p>
          <a:p>
            <a:pPr algn="ctr"/>
            <a:r>
              <a:rPr lang="en-GB" sz="2600" dirty="0"/>
              <a:t>Self-critical thoughts, lack of self efficacy, avoiding social events, embarrassment</a:t>
            </a:r>
          </a:p>
        </p:txBody>
      </p:sp>
      <p:sp>
        <p:nvSpPr>
          <p:cNvPr id="9" name="Curved Right Arrow 8"/>
          <p:cNvSpPr/>
          <p:nvPr/>
        </p:nvSpPr>
        <p:spPr>
          <a:xfrm>
            <a:off x="2683092" y="1951685"/>
            <a:ext cx="499450" cy="1703851"/>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Curved Right Arrow 9"/>
          <p:cNvSpPr/>
          <p:nvPr/>
        </p:nvSpPr>
        <p:spPr>
          <a:xfrm rot="10971158">
            <a:off x="6014780" y="1716847"/>
            <a:ext cx="499450" cy="1703851"/>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10797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Promoting engagement and referring on</a:t>
            </a:r>
          </a:p>
        </p:txBody>
      </p:sp>
      <p:sp>
        <p:nvSpPr>
          <p:cNvPr id="3" name="Content Placeholder 2"/>
          <p:cNvSpPr>
            <a:spLocks noGrp="1"/>
          </p:cNvSpPr>
          <p:nvPr>
            <p:ph idx="1"/>
          </p:nvPr>
        </p:nvSpPr>
        <p:spPr>
          <a:xfrm>
            <a:off x="457200" y="1600200"/>
            <a:ext cx="8229600" cy="4983162"/>
          </a:xfrm>
        </p:spPr>
        <p:txBody>
          <a:bodyPr>
            <a:normAutofit fontScale="25000" lnSpcReduction="20000"/>
          </a:bodyPr>
          <a:lstStyle/>
          <a:p>
            <a:pPr marL="0" indent="0">
              <a:buNone/>
            </a:pPr>
            <a:r>
              <a:rPr lang="en-GB" sz="9600" b="1" dirty="0"/>
              <a:t>Avoid </a:t>
            </a:r>
          </a:p>
          <a:p>
            <a:r>
              <a:rPr lang="en-GB" sz="8000" dirty="0"/>
              <a:t>Diagnostic/psychiatric language</a:t>
            </a:r>
          </a:p>
          <a:p>
            <a:pPr marL="857250" lvl="1" indent="-457200"/>
            <a:r>
              <a:rPr lang="en-GB" sz="8000" dirty="0"/>
              <a:t>stress, low mood, feeling scared, shock, ‘space to talk it through’, ‘feeling stuck’</a:t>
            </a:r>
          </a:p>
          <a:p>
            <a:pPr marL="857250" lvl="1" indent="-457200"/>
            <a:endParaRPr lang="en-GB" sz="9600" dirty="0"/>
          </a:p>
          <a:p>
            <a:pPr marL="0" indent="0">
              <a:buNone/>
            </a:pPr>
            <a:r>
              <a:rPr lang="en-GB" sz="9600" b="1" dirty="0"/>
              <a:t>Motivational sales pitch</a:t>
            </a:r>
          </a:p>
          <a:p>
            <a:r>
              <a:rPr lang="en-GB" sz="8000" dirty="0"/>
              <a:t>What have you got to lose? (e.g. only 45 minutes of your life, etc)</a:t>
            </a:r>
          </a:p>
          <a:p>
            <a:r>
              <a:rPr lang="en-GB" sz="8000" dirty="0"/>
              <a:t>We’re trying everything that we can to help you manage your symptoms better</a:t>
            </a:r>
          </a:p>
          <a:p>
            <a:r>
              <a:rPr lang="en-GB" sz="8000" dirty="0"/>
              <a:t>This referral may not change things overnight but if it helps by just 5% ….</a:t>
            </a:r>
          </a:p>
          <a:p>
            <a:r>
              <a:rPr lang="en-GB" sz="8000" dirty="0"/>
              <a:t>If you can get people to agree to a telephone call just to explore their options, we will do the rest!</a:t>
            </a:r>
            <a:endParaRPr lang="en-GB" sz="3600" dirty="0"/>
          </a:p>
          <a:p>
            <a:pPr marL="0" indent="0">
              <a:buNone/>
            </a:pPr>
            <a:endParaRPr lang="en-GB" sz="3600" dirty="0"/>
          </a:p>
          <a:p>
            <a:pPr marL="0" indent="0" algn="ctr">
              <a:buNone/>
            </a:pPr>
            <a:endParaRPr lang="en-GB" dirty="0"/>
          </a:p>
          <a:p>
            <a:pPr marL="0" indent="0" algn="ctr">
              <a:buNone/>
            </a:pPr>
            <a:r>
              <a:rPr lang="en-GB" sz="8000" dirty="0"/>
              <a:t>huh-tr.homertonpsychology@nhs.net</a:t>
            </a:r>
          </a:p>
          <a:p>
            <a:pPr marL="0" indent="0">
              <a:buNone/>
            </a:pPr>
            <a:endParaRPr lang="en-GB" sz="8000" dirty="0"/>
          </a:p>
          <a:p>
            <a:pPr marL="0" indent="0" algn="ctr">
              <a:buNone/>
            </a:pPr>
            <a:r>
              <a:rPr lang="en-GB" sz="8000" b="1" dirty="0"/>
              <a:t>Any questions?</a:t>
            </a:r>
          </a:p>
          <a:p>
            <a:pPr marL="0" indent="0" algn="ctr">
              <a:buNone/>
            </a:pPr>
            <a:endParaRPr lang="en-GB" dirty="0"/>
          </a:p>
          <a:p>
            <a:pPr marL="0" indent="0">
              <a:buNone/>
            </a:pPr>
            <a:r>
              <a:rPr lang="en-GB" dirty="0"/>
              <a:t>	</a:t>
            </a:r>
          </a:p>
        </p:txBody>
      </p:sp>
    </p:spTree>
    <p:extLst>
      <p:ext uri="{BB962C8B-B14F-4D97-AF65-F5344CB8AC3E}">
        <p14:creationId xmlns:p14="http://schemas.microsoft.com/office/powerpoint/2010/main" val="164622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Behaviours associated with ADHD in people with autism</a:t>
            </a:r>
          </a:p>
        </p:txBody>
      </p:sp>
      <p:sp>
        <p:nvSpPr>
          <p:cNvPr id="3" name="Content Placeholder 2"/>
          <p:cNvSpPr>
            <a:spLocks noGrp="1"/>
          </p:cNvSpPr>
          <p:nvPr>
            <p:ph idx="1"/>
          </p:nvPr>
        </p:nvSpPr>
        <p:spPr>
          <a:xfrm>
            <a:off x="457200" y="1988840"/>
            <a:ext cx="8229600" cy="4488160"/>
          </a:xfrm>
        </p:spPr>
        <p:txBody>
          <a:bodyPr>
            <a:normAutofit/>
          </a:bodyPr>
          <a:lstStyle/>
          <a:p>
            <a:r>
              <a:rPr lang="en-US" sz="2000" dirty="0" err="1"/>
              <a:t>Disorganisation</a:t>
            </a:r>
            <a:r>
              <a:rPr lang="en-US" sz="2000" dirty="0"/>
              <a:t> (not planning ahead)</a:t>
            </a:r>
          </a:p>
          <a:p>
            <a:r>
              <a:rPr lang="en-US" sz="2000" dirty="0"/>
              <a:t>Forgetfulness (missing appointments, losing things)</a:t>
            </a:r>
          </a:p>
          <a:p>
            <a:r>
              <a:rPr lang="en-US" sz="2000" dirty="0"/>
              <a:t>Procrastination (starting projects but not completing them)</a:t>
            </a:r>
          </a:p>
          <a:p>
            <a:r>
              <a:rPr lang="en-US" sz="2000" dirty="0"/>
              <a:t>time management problems (always being late)</a:t>
            </a:r>
          </a:p>
          <a:p>
            <a:r>
              <a:rPr lang="en-US" sz="2000" dirty="0"/>
              <a:t>Premature shifting of activities (starting something but quickly getting distracted by something else)</a:t>
            </a:r>
          </a:p>
          <a:p>
            <a:r>
              <a:rPr lang="en-US" sz="2000" dirty="0"/>
              <a:t>Impulsive decisions (especially around spending, taking on projects, travelling, jobs or social plans)</a:t>
            </a:r>
          </a:p>
          <a:p>
            <a:r>
              <a:rPr lang="en-US" sz="2000" dirty="0"/>
              <a:t>Criminal offences (speeding, road traffic accidents, illegal drugs)</a:t>
            </a:r>
          </a:p>
          <a:p>
            <a:r>
              <a:rPr lang="en-US" sz="2000" dirty="0"/>
              <a:t>Unstable jobs and relationships.</a:t>
            </a:r>
          </a:p>
          <a:p>
            <a:endParaRPr lang="en-GB" dirty="0"/>
          </a:p>
        </p:txBody>
      </p:sp>
    </p:spTree>
    <p:extLst>
      <p:ext uri="{BB962C8B-B14F-4D97-AF65-F5344CB8AC3E}">
        <p14:creationId xmlns:p14="http://schemas.microsoft.com/office/powerpoint/2010/main" val="352966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a:t>
            </a:r>
          </a:p>
        </p:txBody>
      </p:sp>
      <p:sp>
        <p:nvSpPr>
          <p:cNvPr id="3" name="Content Placeholder 2"/>
          <p:cNvSpPr>
            <a:spLocks noGrp="1"/>
          </p:cNvSpPr>
          <p:nvPr>
            <p:ph idx="1"/>
          </p:nvPr>
        </p:nvSpPr>
        <p:spPr>
          <a:xfrm>
            <a:off x="457200" y="1268760"/>
            <a:ext cx="8229600" cy="4857403"/>
          </a:xfrm>
        </p:spPr>
        <p:txBody>
          <a:bodyPr>
            <a:normAutofit/>
          </a:bodyPr>
          <a:lstStyle/>
          <a:p>
            <a:r>
              <a:rPr lang="en-GB" sz="2400" dirty="0"/>
              <a:t>Approximately 40% of people with Autism have ADHD</a:t>
            </a:r>
          </a:p>
          <a:p>
            <a:r>
              <a:rPr lang="en-GB" sz="2400" dirty="0"/>
              <a:t>Overlap in symptoms, e.g. </a:t>
            </a:r>
          </a:p>
          <a:p>
            <a:endParaRPr lang="en-GB" dirty="0"/>
          </a:p>
          <a:p>
            <a:endParaRPr lang="en-GB" dirty="0"/>
          </a:p>
          <a:p>
            <a:endParaRPr lang="en-GB" dirty="0"/>
          </a:p>
          <a:p>
            <a:endParaRPr lang="en-GB" dirty="0"/>
          </a:p>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99065610"/>
              </p:ext>
            </p:extLst>
          </p:nvPr>
        </p:nvGraphicFramePr>
        <p:xfrm>
          <a:off x="1475656" y="2276872"/>
          <a:ext cx="6096000" cy="423226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49356">
                <a:tc>
                  <a:txBody>
                    <a:bodyPr/>
                    <a:lstStyle/>
                    <a:p>
                      <a:endParaRPr lang="en-GB" dirty="0"/>
                    </a:p>
                  </a:txBody>
                  <a:tcPr/>
                </a:tc>
                <a:tc>
                  <a:txBody>
                    <a:bodyPr/>
                    <a:lstStyle/>
                    <a:p>
                      <a:r>
                        <a:rPr lang="en-GB" dirty="0"/>
                        <a:t>Autism</a:t>
                      </a:r>
                    </a:p>
                  </a:txBody>
                  <a:tcPr/>
                </a:tc>
                <a:tc>
                  <a:txBody>
                    <a:bodyPr/>
                    <a:lstStyle/>
                    <a:p>
                      <a:r>
                        <a:rPr lang="en-GB" dirty="0"/>
                        <a:t>ADHD</a:t>
                      </a:r>
                    </a:p>
                  </a:txBody>
                  <a:tcPr/>
                </a:tc>
                <a:extLst>
                  <a:ext uri="{0D108BD9-81ED-4DB2-BD59-A6C34878D82A}">
                    <a16:rowId xmlns:a16="http://schemas.microsoft.com/office/drawing/2014/main" xmlns="" val="10000"/>
                  </a:ext>
                </a:extLst>
              </a:tr>
              <a:tr h="845015">
                <a:tc>
                  <a:txBody>
                    <a:bodyPr/>
                    <a:lstStyle/>
                    <a:p>
                      <a:r>
                        <a:rPr lang="en-GB" sz="1400" dirty="0"/>
                        <a:t>Difficulty</a:t>
                      </a:r>
                      <a:r>
                        <a:rPr lang="en-GB" sz="1400" baseline="0" dirty="0"/>
                        <a:t> focussing or maintaining attention</a:t>
                      </a:r>
                      <a:endParaRPr lang="en-GB" sz="1400" dirty="0"/>
                    </a:p>
                  </a:txBody>
                  <a:tcPr/>
                </a:tc>
                <a:tc>
                  <a:txBody>
                    <a:bodyPr/>
                    <a:lstStyle/>
                    <a:p>
                      <a:r>
                        <a:rPr lang="en-GB" sz="1400" dirty="0"/>
                        <a:t>Sensory</a:t>
                      </a:r>
                      <a:r>
                        <a:rPr lang="en-GB" sz="1400" baseline="0" dirty="0"/>
                        <a:t> overload</a:t>
                      </a:r>
                      <a:endParaRPr lang="en-GB" sz="1400" dirty="0"/>
                    </a:p>
                  </a:txBody>
                  <a:tcPr/>
                </a:tc>
                <a:tc>
                  <a:txBody>
                    <a:bodyPr/>
                    <a:lstStyle/>
                    <a:p>
                      <a:r>
                        <a:rPr lang="en-GB" sz="1400" dirty="0"/>
                        <a:t>Inattention and hyperactivity symptoms</a:t>
                      </a:r>
                    </a:p>
                  </a:txBody>
                  <a:tcPr/>
                </a:tc>
                <a:extLst>
                  <a:ext uri="{0D108BD9-81ED-4DB2-BD59-A6C34878D82A}">
                    <a16:rowId xmlns:a16="http://schemas.microsoft.com/office/drawing/2014/main" xmlns="" val="10001"/>
                  </a:ext>
                </a:extLst>
              </a:tr>
              <a:tr h="591511">
                <a:tc>
                  <a:txBody>
                    <a:bodyPr/>
                    <a:lstStyle/>
                    <a:p>
                      <a:r>
                        <a:rPr lang="en-GB" sz="1400" dirty="0"/>
                        <a:t>Social</a:t>
                      </a:r>
                      <a:r>
                        <a:rPr lang="en-GB" sz="1400" baseline="0" dirty="0"/>
                        <a:t> Problems</a:t>
                      </a:r>
                      <a:endParaRPr lang="en-GB" sz="1400" dirty="0"/>
                    </a:p>
                  </a:txBody>
                  <a:tcPr/>
                </a:tc>
                <a:tc>
                  <a:txBody>
                    <a:bodyPr/>
                    <a:lstStyle/>
                    <a:p>
                      <a:r>
                        <a:rPr lang="en-GB" sz="1400" dirty="0"/>
                        <a:t>Difficulties with social</a:t>
                      </a:r>
                      <a:r>
                        <a:rPr lang="en-GB" sz="1400" baseline="0" dirty="0"/>
                        <a:t> interaction</a:t>
                      </a:r>
                      <a:endParaRPr lang="en-GB" sz="1400" dirty="0"/>
                    </a:p>
                  </a:txBody>
                  <a:tcPr/>
                </a:tc>
                <a:tc>
                  <a:txBody>
                    <a:bodyPr/>
                    <a:lstStyle/>
                    <a:p>
                      <a:r>
                        <a:rPr lang="en-GB" sz="1400" dirty="0"/>
                        <a:t>Impulsivity</a:t>
                      </a:r>
                      <a:r>
                        <a:rPr lang="en-GB" sz="1400" baseline="0" dirty="0"/>
                        <a:t> symptoms</a:t>
                      </a:r>
                      <a:endParaRPr lang="en-GB" sz="1400" dirty="0"/>
                    </a:p>
                  </a:txBody>
                  <a:tcPr/>
                </a:tc>
                <a:extLst>
                  <a:ext uri="{0D108BD9-81ED-4DB2-BD59-A6C34878D82A}">
                    <a16:rowId xmlns:a16="http://schemas.microsoft.com/office/drawing/2014/main" xmlns="" val="10002"/>
                  </a:ext>
                </a:extLst>
              </a:tr>
              <a:tr h="845015">
                <a:tc>
                  <a:txBody>
                    <a:bodyPr/>
                    <a:lstStyle/>
                    <a:p>
                      <a:r>
                        <a:rPr lang="en-GB" sz="1400" dirty="0"/>
                        <a:t>Difficulty completing tasks</a:t>
                      </a:r>
                    </a:p>
                  </a:txBody>
                  <a:tcPr/>
                </a:tc>
                <a:tc>
                  <a:txBody>
                    <a:bodyPr/>
                    <a:lstStyle/>
                    <a:p>
                      <a:r>
                        <a:rPr lang="en-GB" sz="1400" dirty="0"/>
                        <a:t>Rigidity, failure to see bigger picture,</a:t>
                      </a:r>
                      <a:r>
                        <a:rPr lang="en-GB" sz="1400" baseline="0" dirty="0"/>
                        <a:t> need for perfection</a:t>
                      </a:r>
                      <a:endParaRPr lang="en-GB" sz="1400" dirty="0"/>
                    </a:p>
                  </a:txBody>
                  <a:tcPr/>
                </a:tc>
                <a:tc>
                  <a:txBody>
                    <a:bodyPr/>
                    <a:lstStyle/>
                    <a:p>
                      <a:r>
                        <a:rPr lang="en-GB" sz="1400" dirty="0"/>
                        <a:t>Inattention</a:t>
                      </a:r>
                      <a:r>
                        <a:rPr lang="en-GB" sz="1400" baseline="0" dirty="0"/>
                        <a:t> symptoms</a:t>
                      </a:r>
                      <a:endParaRPr lang="en-GB" sz="1400" dirty="0"/>
                    </a:p>
                  </a:txBody>
                  <a:tcPr/>
                </a:tc>
                <a:extLst>
                  <a:ext uri="{0D108BD9-81ED-4DB2-BD59-A6C34878D82A}">
                    <a16:rowId xmlns:a16="http://schemas.microsoft.com/office/drawing/2014/main" xmlns="" val="10003"/>
                  </a:ext>
                </a:extLst>
              </a:tr>
              <a:tr h="1457155">
                <a:tc>
                  <a:txBody>
                    <a:bodyPr/>
                    <a:lstStyle/>
                    <a:p>
                      <a:r>
                        <a:rPr lang="en-GB" sz="1400" dirty="0"/>
                        <a:t>Difficulties in education</a:t>
                      </a:r>
                      <a:r>
                        <a:rPr lang="en-GB" sz="1400" baseline="0" dirty="0"/>
                        <a:t> or work</a:t>
                      </a:r>
                      <a:endParaRPr lang="en-GB" sz="1400" dirty="0"/>
                    </a:p>
                  </a:txBody>
                  <a:tcPr/>
                </a:tc>
                <a:tc>
                  <a:txBody>
                    <a:bodyPr/>
                    <a:lstStyle/>
                    <a:p>
                      <a:r>
                        <a:rPr lang="en-GB" sz="1400" dirty="0"/>
                        <a:t>Difficulties communicating</a:t>
                      </a:r>
                      <a:r>
                        <a:rPr lang="en-GB" sz="1400" baseline="0" dirty="0"/>
                        <a:t> with colleagues, difficulties understanding the task</a:t>
                      </a:r>
                      <a:endParaRPr lang="en-GB" sz="1400" dirty="0"/>
                    </a:p>
                  </a:txBody>
                  <a:tcPr/>
                </a:tc>
                <a:tc>
                  <a:txBody>
                    <a:bodyPr/>
                    <a:lstStyle/>
                    <a:p>
                      <a:r>
                        <a:rPr lang="en-GB" sz="1400" dirty="0"/>
                        <a:t>Avoids</a:t>
                      </a:r>
                      <a:r>
                        <a:rPr lang="en-GB" sz="1400" baseline="0" dirty="0"/>
                        <a:t> boring tasks e.g. filing, forms </a:t>
                      </a:r>
                    </a:p>
                    <a:p>
                      <a:r>
                        <a:rPr lang="en-GB" sz="1400" baseline="0" dirty="0"/>
                        <a:t>Often late/ disorganised</a:t>
                      </a:r>
                    </a:p>
                    <a:p>
                      <a:r>
                        <a:rPr lang="en-GB" sz="1400" baseline="0" dirty="0"/>
                        <a:t>Difficulty focussing/completing tasks</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22993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Referrals </a:t>
            </a:r>
          </a:p>
        </p:txBody>
      </p:sp>
      <p:sp>
        <p:nvSpPr>
          <p:cNvPr id="3" name="Content Placeholder 2"/>
          <p:cNvSpPr>
            <a:spLocks noGrp="1"/>
          </p:cNvSpPr>
          <p:nvPr>
            <p:ph idx="1"/>
          </p:nvPr>
        </p:nvSpPr>
        <p:spPr/>
        <p:txBody>
          <a:bodyPr>
            <a:normAutofit/>
          </a:bodyPr>
          <a:lstStyle/>
          <a:p>
            <a:r>
              <a:rPr lang="en-US" sz="2000" dirty="0"/>
              <a:t>Via</a:t>
            </a:r>
            <a:r>
              <a:rPr lang="en-US" sz="2000" b="1" dirty="0"/>
              <a:t> City &amp; Hackney PCL (formerly CHAMHRAS)</a:t>
            </a:r>
            <a:r>
              <a:rPr lang="en-US" sz="2000" dirty="0"/>
              <a:t> </a:t>
            </a:r>
          </a:p>
          <a:p>
            <a:r>
              <a:rPr lang="en-US" sz="2000" b="1" dirty="0"/>
              <a:t>Single point of entry </a:t>
            </a:r>
            <a:r>
              <a:rPr lang="en-US" sz="2000" dirty="0"/>
              <a:t>for service users between the ages of 18-65 years - indicate Autism or ADHD service </a:t>
            </a:r>
            <a:endParaRPr lang="en-GB" sz="2000" dirty="0"/>
          </a:p>
          <a:p>
            <a:endParaRPr lang="en-GB" sz="2000" dirty="0"/>
          </a:p>
          <a:p>
            <a:r>
              <a:rPr lang="en-GB" sz="2000" dirty="0"/>
              <a:t>City and Hackney Autism Service:</a:t>
            </a:r>
          </a:p>
          <a:p>
            <a:pPr marL="658368" lvl="1" indent="-384048">
              <a:buClr>
                <a:srgbClr val="009600"/>
              </a:buClr>
              <a:defRPr/>
            </a:pPr>
            <a:r>
              <a:rPr lang="en-GB" dirty="0">
                <a:cs typeface="Arial" panose="020B0604020202020204" pitchFamily="34" charset="0"/>
              </a:rPr>
              <a:t>Since February 2015, based at Primrose Square. </a:t>
            </a:r>
          </a:p>
          <a:p>
            <a:pPr marL="658368" lvl="1" indent="-384048">
              <a:buClr>
                <a:srgbClr val="009600"/>
              </a:buClr>
              <a:defRPr/>
            </a:pPr>
            <a:r>
              <a:rPr lang="en-GB" dirty="0">
                <a:cs typeface="Arial" panose="020B0604020202020204" pitchFamily="34" charset="0"/>
              </a:rPr>
              <a:t>Diagnostic service for adults (18+) in City &amp; Hackney</a:t>
            </a:r>
          </a:p>
          <a:p>
            <a:pPr lvl="1"/>
            <a:r>
              <a:rPr lang="en-GB" dirty="0"/>
              <a:t>Consultants: Dr Laura Checkley and Dr Nicole </a:t>
            </a:r>
            <a:r>
              <a:rPr lang="en-GB" dirty="0" err="1"/>
              <a:t>Eady</a:t>
            </a:r>
            <a:endParaRPr lang="en-GB" dirty="0"/>
          </a:p>
          <a:p>
            <a:pPr lvl="1"/>
            <a:r>
              <a:rPr lang="en-GB" dirty="0"/>
              <a:t>Can be helpful to complete an AQ10 prior to referral (free on internet, takes 2 minutes)</a:t>
            </a:r>
          </a:p>
        </p:txBody>
      </p:sp>
    </p:spTree>
    <p:extLst>
      <p:ext uri="{BB962C8B-B14F-4D97-AF65-F5344CB8AC3E}">
        <p14:creationId xmlns:p14="http://schemas.microsoft.com/office/powerpoint/2010/main" val="418684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755650" y="2133600"/>
            <a:ext cx="7772400" cy="2232025"/>
          </a:xfrm>
        </p:spPr>
        <p:txBody>
          <a:bodyPr/>
          <a:lstStyle/>
          <a:p>
            <a:r>
              <a:rPr lang="en-US" altLang="en-US" sz="3600" b="1" smtClean="0">
                <a:latin typeface="Calibri" panose="020F0502020204030204" pitchFamily="34" charset="0"/>
              </a:rPr>
              <a:t>Update on PTSD &amp; NICE Guidance</a:t>
            </a:r>
            <a:br>
              <a:rPr lang="en-US" altLang="en-US" sz="3600" b="1" smtClean="0">
                <a:latin typeface="Calibri" panose="020F0502020204030204" pitchFamily="34" charset="0"/>
              </a:rPr>
            </a:br>
            <a:r>
              <a:rPr lang="en-US" altLang="en-US" sz="3600" b="1" smtClean="0">
                <a:latin typeface="Calibri" panose="020F0502020204030204" pitchFamily="34" charset="0"/>
              </a:rPr>
              <a:t/>
            </a:r>
            <a:br>
              <a:rPr lang="en-US" altLang="en-US" sz="3600" b="1" smtClean="0">
                <a:latin typeface="Calibri" panose="020F0502020204030204" pitchFamily="34" charset="0"/>
              </a:rPr>
            </a:br>
            <a:r>
              <a:rPr lang="en-GB" altLang="en-US" sz="2400" smtClean="0"/>
              <a:t>Nice Clinical Guidance 116 Post-traumatic stress disorder</a:t>
            </a:r>
            <a:r>
              <a:rPr lang="en-GB" altLang="en-US" sz="3600" smtClean="0"/>
              <a:t/>
            </a:r>
            <a:br>
              <a:rPr lang="en-GB" altLang="en-US" sz="3600" smtClean="0"/>
            </a:br>
            <a:r>
              <a:rPr lang="en-GB" altLang="en-US" sz="2400" smtClean="0"/>
              <a:t>Published: 5th December 2018</a:t>
            </a:r>
            <a:br>
              <a:rPr lang="en-GB" altLang="en-US" sz="2400" smtClean="0"/>
            </a:br>
            <a:r>
              <a:rPr lang="en-GB" altLang="en-US" sz="2400" smtClean="0"/>
              <a:t>Replaces </a:t>
            </a:r>
            <a:r>
              <a:rPr lang="en-US" altLang="en-US" sz="2400" smtClean="0"/>
              <a:t>CG 26 – published 2005</a:t>
            </a:r>
            <a:r>
              <a:rPr lang="en-US" altLang="en-US" sz="3600" smtClean="0"/>
              <a:t/>
            </a:r>
            <a:br>
              <a:rPr lang="en-US" altLang="en-US" sz="3600" smtClean="0"/>
            </a:br>
            <a:r>
              <a:rPr lang="en-US" altLang="en-US" sz="3600" b="1" smtClean="0">
                <a:latin typeface="Calibri" panose="020F0502020204030204" pitchFamily="34" charset="0"/>
              </a:rPr>
              <a:t> </a:t>
            </a:r>
            <a:r>
              <a:rPr lang="en-GB" altLang="en-US" sz="2000" smtClean="0">
                <a:solidFill>
                  <a:srgbClr val="3B5A6F"/>
                </a:solidFill>
              </a:rPr>
              <a:t/>
            </a:r>
            <a:br>
              <a:rPr lang="en-GB" altLang="en-US" sz="2000" smtClean="0">
                <a:solidFill>
                  <a:srgbClr val="3B5A6F"/>
                </a:solidFill>
              </a:rPr>
            </a:br>
            <a:endParaRPr lang="en-US" altLang="en-US" sz="2000" smtClean="0">
              <a:solidFill>
                <a:srgbClr val="3B5A6F"/>
              </a:solidFill>
            </a:endParaRPr>
          </a:p>
        </p:txBody>
      </p:sp>
      <p:pic>
        <p:nvPicPr>
          <p:cNvPr id="1843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25" y="5686425"/>
            <a:ext cx="8713788"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447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noChangeArrowheads="1"/>
          </p:cNvSpPr>
          <p:nvPr>
            <p:ph type="title"/>
          </p:nvPr>
        </p:nvSpPr>
        <p:spPr/>
        <p:txBody>
          <a:bodyPr/>
          <a:lstStyle/>
          <a:p>
            <a:r>
              <a:rPr lang="en-US" altLang="en-US" smtClean="0"/>
              <a:t>What’s changed in symptoms?</a:t>
            </a:r>
          </a:p>
        </p:txBody>
      </p:sp>
      <p:sp>
        <p:nvSpPr>
          <p:cNvPr id="20482" name="Content Placeholder 2"/>
          <p:cNvSpPr>
            <a:spLocks noGrp="1" noChangeArrowheads="1"/>
          </p:cNvSpPr>
          <p:nvPr>
            <p:ph idx="1"/>
          </p:nvPr>
        </p:nvSpPr>
        <p:spPr/>
        <p:txBody>
          <a:bodyPr/>
          <a:lstStyle/>
          <a:p>
            <a:r>
              <a:rPr lang="en-GB" altLang="en-US" sz="2400" smtClean="0"/>
              <a:t>Reference to complex PTSD and the additional symptoms of complex PTSD (interpersonal difficulties or problems in relationships, negative self- perception, and emotional dysregulation) have been included after the publication of ICD-11 and the new diagnostic classification of complex PTSD </a:t>
            </a:r>
          </a:p>
          <a:p>
            <a:r>
              <a:rPr lang="en-GB" altLang="en-US" sz="2400" smtClean="0"/>
              <a:t>Substance misuse has been removed as although this is a commonly coexisting condition it is not a core symptom of PTSD like all other bullet points in this recommendation </a:t>
            </a:r>
          </a:p>
          <a:p>
            <a:endParaRPr lang="en-GB" altLang="en-US" sz="2400" smtClean="0"/>
          </a:p>
          <a:p>
            <a:endParaRPr lang="en-GB" altLang="en-US" sz="2400" smtClean="0"/>
          </a:p>
          <a:p>
            <a:endParaRPr lang="en-US" altLang="en-US" smtClean="0"/>
          </a:p>
        </p:txBody>
      </p:sp>
    </p:spTree>
    <p:extLst>
      <p:ext uri="{BB962C8B-B14F-4D97-AF65-F5344CB8AC3E}">
        <p14:creationId xmlns:p14="http://schemas.microsoft.com/office/powerpoint/2010/main" val="629997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noChangeArrowheads="1"/>
          </p:cNvSpPr>
          <p:nvPr>
            <p:ph type="title"/>
          </p:nvPr>
        </p:nvSpPr>
        <p:spPr/>
        <p:txBody>
          <a:bodyPr/>
          <a:lstStyle/>
          <a:p>
            <a:r>
              <a:rPr lang="en-US" altLang="en-US" smtClean="0"/>
              <a:t>What’s changed in causes?</a:t>
            </a:r>
          </a:p>
        </p:txBody>
      </p:sp>
      <p:sp>
        <p:nvSpPr>
          <p:cNvPr id="21506" name="Content Placeholder 2"/>
          <p:cNvSpPr>
            <a:spLocks noGrp="1" noChangeArrowheads="1"/>
          </p:cNvSpPr>
          <p:nvPr>
            <p:ph idx="1"/>
          </p:nvPr>
        </p:nvSpPr>
        <p:spPr/>
        <p:txBody>
          <a:bodyPr/>
          <a:lstStyle/>
          <a:p>
            <a:endParaRPr lang="en-GB" altLang="en-US" sz="2400" smtClean="0"/>
          </a:p>
          <a:p>
            <a:r>
              <a:rPr lang="en-GB" altLang="en-US" sz="2400" smtClean="0"/>
              <a:t>Traumatic childbirth has been broadened to include serious health problems and childbirth experiences. </a:t>
            </a:r>
          </a:p>
          <a:p>
            <a:endParaRPr lang="en-GB" altLang="en-US" sz="2400" smtClean="0"/>
          </a:p>
          <a:p>
            <a:endParaRPr lang="en-GB" altLang="en-US" sz="2400" smtClean="0"/>
          </a:p>
          <a:p>
            <a:endParaRPr lang="en-US" altLang="en-US" smtClean="0"/>
          </a:p>
        </p:txBody>
      </p:sp>
    </p:spTree>
    <p:extLst>
      <p:ext uri="{BB962C8B-B14F-4D97-AF65-F5344CB8AC3E}">
        <p14:creationId xmlns:p14="http://schemas.microsoft.com/office/powerpoint/2010/main" val="961470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TotalTime>
  <Words>2467</Words>
  <Application>Microsoft Office PowerPoint</Application>
  <PresentationFormat>On-screen Show (4:3)</PresentationFormat>
  <Paragraphs>381</Paragraphs>
  <Slides>35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Calibri</vt:lpstr>
      <vt:lpstr>Century Schoolbook</vt:lpstr>
      <vt:lpstr>Franklin Gothic Book</vt:lpstr>
      <vt:lpstr>Georgia</vt:lpstr>
      <vt:lpstr>Times</vt:lpstr>
      <vt:lpstr>Wingdings</vt:lpstr>
      <vt:lpstr>Wingdings 3</vt:lpstr>
      <vt:lpstr>Clarity</vt:lpstr>
      <vt:lpstr>Autism and ADHD in Adults similarities and differences 15th May 2019 </vt:lpstr>
      <vt:lpstr>What is Autism? </vt:lpstr>
      <vt:lpstr>What is ADHD?</vt:lpstr>
      <vt:lpstr>Behaviours associated with ADHD in people with autism</vt:lpstr>
      <vt:lpstr>Overlap</vt:lpstr>
      <vt:lpstr>Referrals </vt:lpstr>
      <vt:lpstr>Update on PTSD &amp; NICE Guidance  Nice Clinical Guidance 116 Post-traumatic stress disorder Published: 5th December 2018 Replaces CG 26 – published 2005   </vt:lpstr>
      <vt:lpstr>What’s changed in symptoms?</vt:lpstr>
      <vt:lpstr>What’s changed in causes?</vt:lpstr>
      <vt:lpstr>Additional guidance on when to consider trauma</vt:lpstr>
      <vt:lpstr>Additional guidance for particular groups</vt:lpstr>
      <vt:lpstr>Guidance for Primary/ Secondary care interface</vt:lpstr>
      <vt:lpstr>Guidance on when PTSD links to legal process</vt:lpstr>
      <vt:lpstr>Treatment: Medication</vt:lpstr>
      <vt:lpstr>PTSD &amp; Depression &amp; Substances</vt:lpstr>
      <vt:lpstr>Update on dementia: NICE Guidance  NICE guideline [NG97] Published date: June 2018     </vt:lpstr>
      <vt:lpstr>Delirium vs dementia:</vt:lpstr>
      <vt:lpstr>Assessment:</vt:lpstr>
      <vt:lpstr>Management:</vt:lpstr>
      <vt:lpstr>Meds for Alzheimer’s:</vt:lpstr>
      <vt:lpstr>Meds for non-Alzheimer’s:</vt:lpstr>
      <vt:lpstr>BPSD:</vt:lpstr>
      <vt:lpstr>Don’t forget comorbidities:</vt:lpstr>
      <vt:lpstr>PowerPoint Presentation</vt:lpstr>
      <vt:lpstr>The problem and opportunity</vt:lpstr>
      <vt:lpstr>Effective interventions</vt:lpstr>
      <vt:lpstr>PowerPoint Presentation</vt:lpstr>
      <vt:lpstr>Bidirectional relationship</vt:lpstr>
      <vt:lpstr>Adapting CBT for LTCs</vt:lpstr>
      <vt:lpstr>How can CBT help people with LTCs?</vt:lpstr>
      <vt:lpstr>Cognitive Factors</vt:lpstr>
      <vt:lpstr>Behavioural Factors</vt:lpstr>
      <vt:lpstr>Adjustments in therapy techniques</vt:lpstr>
      <vt:lpstr>Bidirectional relationship</vt:lpstr>
      <vt:lpstr>Promoting engagement and referring 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and neurodevelopmental conditions 15th May 2019</dc:title>
  <dc:creator>Checkley Laura</dc:creator>
  <cp:lastModifiedBy>Bell, Ebony - (Communications &amp; Engagement Officer)</cp:lastModifiedBy>
  <cp:revision>12</cp:revision>
  <dcterms:created xsi:type="dcterms:W3CDTF">2019-05-08T14:44:22Z</dcterms:created>
  <dcterms:modified xsi:type="dcterms:W3CDTF">2019-05-13T14:52:56Z</dcterms:modified>
</cp:coreProperties>
</file>